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handoutMasterIdLst>
    <p:handoutMasterId r:id="rId105"/>
  </p:handoutMasterIdLst>
  <p:sldIdLst>
    <p:sldId id="372" r:id="rId2"/>
    <p:sldId id="349" r:id="rId3"/>
    <p:sldId id="350" r:id="rId4"/>
    <p:sldId id="352" r:id="rId5"/>
    <p:sldId id="412" r:id="rId6"/>
    <p:sldId id="413" r:id="rId7"/>
    <p:sldId id="414" r:id="rId8"/>
    <p:sldId id="415" r:id="rId9"/>
    <p:sldId id="416" r:id="rId10"/>
    <p:sldId id="418" r:id="rId11"/>
    <p:sldId id="374" r:id="rId12"/>
    <p:sldId id="375" r:id="rId13"/>
    <p:sldId id="376" r:id="rId14"/>
    <p:sldId id="377" r:id="rId15"/>
    <p:sldId id="404" r:id="rId16"/>
    <p:sldId id="419" r:id="rId17"/>
    <p:sldId id="378" r:id="rId18"/>
    <p:sldId id="379" r:id="rId19"/>
    <p:sldId id="380" r:id="rId20"/>
    <p:sldId id="381" r:id="rId21"/>
    <p:sldId id="382" r:id="rId22"/>
    <p:sldId id="383" r:id="rId23"/>
    <p:sldId id="405"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6" r:id="rId44"/>
    <p:sldId id="256" r:id="rId45"/>
    <p:sldId id="347" r:id="rId46"/>
    <p:sldId id="408" r:id="rId47"/>
    <p:sldId id="410" r:id="rId48"/>
    <p:sldId id="409" r:id="rId49"/>
    <p:sldId id="411" r:id="rId50"/>
    <p:sldId id="354" r:id="rId51"/>
    <p:sldId id="355" r:id="rId52"/>
    <p:sldId id="359" r:id="rId53"/>
    <p:sldId id="360" r:id="rId54"/>
    <p:sldId id="362" r:id="rId55"/>
    <p:sldId id="363" r:id="rId56"/>
    <p:sldId id="364" r:id="rId57"/>
    <p:sldId id="365" r:id="rId58"/>
    <p:sldId id="366" r:id="rId59"/>
    <p:sldId id="367" r:id="rId60"/>
    <p:sldId id="368" r:id="rId61"/>
    <p:sldId id="369" r:id="rId62"/>
    <p:sldId id="361" r:id="rId63"/>
    <p:sldId id="370" r:id="rId64"/>
    <p:sldId id="356" r:id="rId65"/>
    <p:sldId id="271" r:id="rId66"/>
    <p:sldId id="272" r:id="rId67"/>
    <p:sldId id="273" r:id="rId68"/>
    <p:sldId id="274" r:id="rId69"/>
    <p:sldId id="275" r:id="rId70"/>
    <p:sldId id="276" r:id="rId71"/>
    <p:sldId id="277" r:id="rId72"/>
    <p:sldId id="278" r:id="rId73"/>
    <p:sldId id="279" r:id="rId74"/>
    <p:sldId id="280" r:id="rId75"/>
    <p:sldId id="345" r:id="rId76"/>
    <p:sldId id="281" r:id="rId77"/>
    <p:sldId id="346" r:id="rId78"/>
    <p:sldId id="310" r:id="rId79"/>
    <p:sldId id="311" r:id="rId80"/>
    <p:sldId id="312" r:id="rId81"/>
    <p:sldId id="313" r:id="rId82"/>
    <p:sldId id="314" r:id="rId83"/>
    <p:sldId id="315" r:id="rId84"/>
    <p:sldId id="316" r:id="rId85"/>
    <p:sldId id="317" r:id="rId86"/>
    <p:sldId id="318" r:id="rId87"/>
    <p:sldId id="319" r:id="rId88"/>
    <p:sldId id="371" r:id="rId89"/>
    <p:sldId id="321" r:id="rId90"/>
    <p:sldId id="322" r:id="rId91"/>
    <p:sldId id="323" r:id="rId92"/>
    <p:sldId id="324" r:id="rId93"/>
    <p:sldId id="325" r:id="rId94"/>
    <p:sldId id="326" r:id="rId95"/>
    <p:sldId id="327" r:id="rId96"/>
    <p:sldId id="328" r:id="rId97"/>
    <p:sldId id="330" r:id="rId98"/>
    <p:sldId id="337" r:id="rId99"/>
    <p:sldId id="338" r:id="rId100"/>
    <p:sldId id="339" r:id="rId101"/>
    <p:sldId id="340" r:id="rId102"/>
    <p:sldId id="344"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7" d="100"/>
          <a:sy n="157" d="100"/>
        </p:scale>
        <p:origin x="-1152" y="-104"/>
      </p:cViewPr>
      <p:guideLst>
        <p:guide orient="horz" pos="2978"/>
        <p:guide pos="2851"/>
      </p:guideLst>
    </p:cSldViewPr>
  </p:slideViewPr>
  <p:notesTextViewPr>
    <p:cViewPr>
      <p:scale>
        <a:sx n="100" d="100"/>
        <a:sy n="100" d="100"/>
      </p:scale>
      <p:origin x="0" y="0"/>
    </p:cViewPr>
  </p:notesTextViewPr>
  <p:sorterViewPr>
    <p:cViewPr>
      <p:scale>
        <a:sx n="66" d="100"/>
        <a:sy n="66" d="100"/>
      </p:scale>
      <p:origin x="0" y="1124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E:\Alan\CEE\cee_491\week2\dalles_flo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3277386120288"/>
          <c:y val="0.0775091200242569"/>
          <c:w val="0.733548624632482"/>
          <c:h val="0.790212342590749"/>
        </c:manualLayout>
      </c:layout>
      <c:scatterChart>
        <c:scatterStyle val="lineMarker"/>
        <c:varyColors val="0"/>
        <c:ser>
          <c:idx val="0"/>
          <c:order val="0"/>
          <c:spPr>
            <a:ln w="28575">
              <a:noFill/>
            </a:ln>
          </c:spPr>
          <c:marker>
            <c:symbol val="circle"/>
            <c:size val="5"/>
            <c:spPr>
              <a:noFill/>
            </c:spPr>
          </c:marker>
          <c:xVal>
            <c:numRef>
              <c:f>'peak vs annual'!$D$11:$D$67</c:f>
              <c:numCache>
                <c:formatCode>General</c:formatCode>
                <c:ptCount val="57"/>
                <c:pt idx="0">
                  <c:v>643000.0</c:v>
                </c:pt>
                <c:pt idx="1">
                  <c:v>914000.0</c:v>
                </c:pt>
                <c:pt idx="2">
                  <c:v>598000.0</c:v>
                </c:pt>
                <c:pt idx="3">
                  <c:v>883000.0</c:v>
                </c:pt>
                <c:pt idx="4">
                  <c:v>573000.0</c:v>
                </c:pt>
                <c:pt idx="5">
                  <c:v>698000.0</c:v>
                </c:pt>
                <c:pt idx="6">
                  <c:v>482000.0</c:v>
                </c:pt>
                <c:pt idx="7">
                  <c:v>673000.0</c:v>
                </c:pt>
                <c:pt idx="8">
                  <c:v>896000.0</c:v>
                </c:pt>
                <c:pt idx="9">
                  <c:v>564000.0</c:v>
                </c:pt>
                <c:pt idx="10">
                  <c:v>302000.0</c:v>
                </c:pt>
                <c:pt idx="11">
                  <c:v>633000.0</c:v>
                </c:pt>
                <c:pt idx="12">
                  <c:v>448000.0</c:v>
                </c:pt>
                <c:pt idx="13">
                  <c:v>607000.0</c:v>
                </c:pt>
                <c:pt idx="14">
                  <c:v>679000.0</c:v>
                </c:pt>
                <c:pt idx="15">
                  <c:v>1.24E6</c:v>
                </c:pt>
                <c:pt idx="16">
                  <c:v>475000.0</c:v>
                </c:pt>
                <c:pt idx="17">
                  <c:v>785000.0</c:v>
                </c:pt>
                <c:pt idx="18">
                  <c:v>780000.0</c:v>
                </c:pt>
                <c:pt idx="19">
                  <c:v>649000.0</c:v>
                </c:pt>
                <c:pt idx="20">
                  <c:v>787000.0</c:v>
                </c:pt>
                <c:pt idx="21">
                  <c:v>547000.0</c:v>
                </c:pt>
                <c:pt idx="22">
                  <c:v>662000.0</c:v>
                </c:pt>
                <c:pt idx="23">
                  <c:v>644000.0</c:v>
                </c:pt>
                <c:pt idx="24">
                  <c:v>787000.0</c:v>
                </c:pt>
                <c:pt idx="25">
                  <c:v>629000.0</c:v>
                </c:pt>
                <c:pt idx="26">
                  <c:v>412000.0</c:v>
                </c:pt>
                <c:pt idx="27">
                  <c:v>374000.0</c:v>
                </c:pt>
                <c:pt idx="28">
                  <c:v>587000.0</c:v>
                </c:pt>
                <c:pt idx="29">
                  <c:v>653000.0</c:v>
                </c:pt>
                <c:pt idx="30">
                  <c:v>675000.0</c:v>
                </c:pt>
                <c:pt idx="31">
                  <c:v>566000.0</c:v>
                </c:pt>
                <c:pt idx="32">
                  <c:v>574000.0</c:v>
                </c:pt>
                <c:pt idx="33">
                  <c:v>568000.0</c:v>
                </c:pt>
                <c:pt idx="34">
                  <c:v>759000.0</c:v>
                </c:pt>
                <c:pt idx="35">
                  <c:v>493000.0</c:v>
                </c:pt>
                <c:pt idx="36">
                  <c:v>328000.0</c:v>
                </c:pt>
                <c:pt idx="37">
                  <c:v>727000.0</c:v>
                </c:pt>
                <c:pt idx="38">
                  <c:v>727000.0</c:v>
                </c:pt>
                <c:pt idx="39">
                  <c:v>578000.0</c:v>
                </c:pt>
                <c:pt idx="40">
                  <c:v>553000.0</c:v>
                </c:pt>
                <c:pt idx="41">
                  <c:v>428000.0</c:v>
                </c:pt>
                <c:pt idx="42">
                  <c:v>773000.0</c:v>
                </c:pt>
                <c:pt idx="43">
                  <c:v>677000.0</c:v>
                </c:pt>
                <c:pt idx="44">
                  <c:v>581000.0</c:v>
                </c:pt>
                <c:pt idx="45">
                  <c:v>433000.0</c:v>
                </c:pt>
                <c:pt idx="46">
                  <c:v>642000.0</c:v>
                </c:pt>
                <c:pt idx="47">
                  <c:v>269000.0</c:v>
                </c:pt>
                <c:pt idx="48">
                  <c:v>690000.0</c:v>
                </c:pt>
                <c:pt idx="49">
                  <c:v>766000.0</c:v>
                </c:pt>
                <c:pt idx="50">
                  <c:v>460000.0</c:v>
                </c:pt>
                <c:pt idx="51">
                  <c:v>332000.0</c:v>
                </c:pt>
                <c:pt idx="52">
                  <c:v>308000.0</c:v>
                </c:pt>
                <c:pt idx="53">
                  <c:v>578000.0</c:v>
                </c:pt>
                <c:pt idx="54">
                  <c:v>722000.0</c:v>
                </c:pt>
                <c:pt idx="55">
                  <c:v>453000.0</c:v>
                </c:pt>
                <c:pt idx="56">
                  <c:v>480000.0</c:v>
                </c:pt>
              </c:numCache>
            </c:numRef>
          </c:xVal>
          <c:yVal>
            <c:numRef>
              <c:f>'peak vs annual'!$E$11:$E$67</c:f>
              <c:numCache>
                <c:formatCode>General</c:formatCode>
                <c:ptCount val="57"/>
                <c:pt idx="0">
                  <c:v>253891.6076666667</c:v>
                </c:pt>
                <c:pt idx="1">
                  <c:v>276025.2737500001</c:v>
                </c:pt>
                <c:pt idx="2">
                  <c:v>264888.3574999999</c:v>
                </c:pt>
                <c:pt idx="3">
                  <c:v>243717.0241666664</c:v>
                </c:pt>
                <c:pt idx="4">
                  <c:v>223983.3573333333</c:v>
                </c:pt>
                <c:pt idx="5">
                  <c:v>226433.691</c:v>
                </c:pt>
                <c:pt idx="6">
                  <c:v>226570.9409166666</c:v>
                </c:pt>
                <c:pt idx="7">
                  <c:v>223014.3574999997</c:v>
                </c:pt>
                <c:pt idx="8">
                  <c:v>272184.024333334</c:v>
                </c:pt>
                <c:pt idx="9">
                  <c:v>214072.2741666667</c:v>
                </c:pt>
                <c:pt idx="10">
                  <c:v>146003.3576666666</c:v>
                </c:pt>
                <c:pt idx="11">
                  <c:v>208108.2744166666</c:v>
                </c:pt>
                <c:pt idx="12">
                  <c:v>177420.3573333333</c:v>
                </c:pt>
                <c:pt idx="13">
                  <c:v>210089.2744166667</c:v>
                </c:pt>
                <c:pt idx="14">
                  <c:v>231004.3570833333</c:v>
                </c:pt>
                <c:pt idx="15">
                  <c:v>325588.938333334</c:v>
                </c:pt>
                <c:pt idx="16">
                  <c:v>205832.3574166664</c:v>
                </c:pt>
                <c:pt idx="17">
                  <c:v>241469.691</c:v>
                </c:pt>
                <c:pt idx="18">
                  <c:v>254739.6910833333</c:v>
                </c:pt>
                <c:pt idx="19">
                  <c:v>242728.9410833333</c:v>
                </c:pt>
                <c:pt idx="20">
                  <c:v>246303.7743333333</c:v>
                </c:pt>
                <c:pt idx="21">
                  <c:v>236237.2741666667</c:v>
                </c:pt>
                <c:pt idx="22">
                  <c:v>230617.2741666667</c:v>
                </c:pt>
                <c:pt idx="23">
                  <c:v>209451.5243333333</c:v>
                </c:pt>
                <c:pt idx="24">
                  <c:v>223194.8576666666</c:v>
                </c:pt>
                <c:pt idx="25">
                  <c:v>254348.0240833331</c:v>
                </c:pt>
                <c:pt idx="26">
                  <c:v>152084.5246666664</c:v>
                </c:pt>
                <c:pt idx="27">
                  <c:v>168880.774</c:v>
                </c:pt>
                <c:pt idx="28">
                  <c:v>241485.6077500001</c:v>
                </c:pt>
                <c:pt idx="29">
                  <c:v>208443.5240833331</c:v>
                </c:pt>
                <c:pt idx="30">
                  <c:v>202029.6077500001</c:v>
                </c:pt>
                <c:pt idx="31">
                  <c:v>224582.358</c:v>
                </c:pt>
                <c:pt idx="32">
                  <c:v>199740.7743333333</c:v>
                </c:pt>
                <c:pt idx="33">
                  <c:v>195459.8574166664</c:v>
                </c:pt>
                <c:pt idx="34">
                  <c:v>225264.3576666666</c:v>
                </c:pt>
                <c:pt idx="35">
                  <c:v>198896.5244166662</c:v>
                </c:pt>
                <c:pt idx="36">
                  <c:v>158950.2740833333</c:v>
                </c:pt>
                <c:pt idx="37">
                  <c:v>250295.1077500001</c:v>
                </c:pt>
                <c:pt idx="38">
                  <c:v>220469.774</c:v>
                </c:pt>
                <c:pt idx="39">
                  <c:v>216619.2743333333</c:v>
                </c:pt>
                <c:pt idx="40">
                  <c:v>184226.2746666666</c:v>
                </c:pt>
                <c:pt idx="41">
                  <c:v>169005.1073333336</c:v>
                </c:pt>
                <c:pt idx="42">
                  <c:v>242292.94125</c:v>
                </c:pt>
                <c:pt idx="43">
                  <c:v>195473.0239166667</c:v>
                </c:pt>
                <c:pt idx="44">
                  <c:v>191543.6906666667</c:v>
                </c:pt>
                <c:pt idx="45">
                  <c:v>149301.9414166663</c:v>
                </c:pt>
                <c:pt idx="46">
                  <c:v>213929.52475</c:v>
                </c:pt>
                <c:pt idx="47">
                  <c:v>130459.1913333334</c:v>
                </c:pt>
                <c:pt idx="48">
                  <c:v>218382.441</c:v>
                </c:pt>
                <c:pt idx="49">
                  <c:v>243395.1911666667</c:v>
                </c:pt>
                <c:pt idx="50">
                  <c:v>142388.9166666667</c:v>
                </c:pt>
                <c:pt idx="51">
                  <c:v>142941.0</c:v>
                </c:pt>
                <c:pt idx="52">
                  <c:v>131230.0833333333</c:v>
                </c:pt>
                <c:pt idx="53">
                  <c:v>200002.75</c:v>
                </c:pt>
                <c:pt idx="54">
                  <c:v>211175.0</c:v>
                </c:pt>
                <c:pt idx="55">
                  <c:v>220459.3333333333</c:v>
                </c:pt>
                <c:pt idx="56">
                  <c:v>185079.8333333333</c:v>
                </c:pt>
              </c:numCache>
            </c:numRef>
          </c:yVal>
          <c:smooth val="0"/>
        </c:ser>
        <c:dLbls>
          <c:showLegendKey val="0"/>
          <c:showVal val="0"/>
          <c:showCatName val="0"/>
          <c:showSerName val="0"/>
          <c:showPercent val="0"/>
          <c:showBubbleSize val="0"/>
        </c:dLbls>
        <c:axId val="-2055246120"/>
        <c:axId val="-2055255096"/>
      </c:scatterChart>
      <c:valAx>
        <c:axId val="-2055246120"/>
        <c:scaling>
          <c:orientation val="minMax"/>
        </c:scaling>
        <c:delete val="0"/>
        <c:axPos val="b"/>
        <c:numFmt formatCode="General" sourceLinked="1"/>
        <c:majorTickMark val="out"/>
        <c:minorTickMark val="none"/>
        <c:tickLblPos val="low"/>
        <c:crossAx val="-2055255096"/>
        <c:crosses val="autoZero"/>
        <c:crossBetween val="midCat"/>
      </c:valAx>
      <c:valAx>
        <c:axId val="-2055255096"/>
        <c:scaling>
          <c:orientation val="minMax"/>
        </c:scaling>
        <c:delete val="0"/>
        <c:axPos val="l"/>
        <c:numFmt formatCode="General" sourceLinked="1"/>
        <c:majorTickMark val="out"/>
        <c:minorTickMark val="none"/>
        <c:tickLblPos val="nextTo"/>
        <c:crossAx val="-2055246120"/>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E6371C-4913-3543-B59B-384AE2B9D87E}" type="datetimeFigureOut">
              <a:rPr lang="en-US" smtClean="0"/>
              <a:t>10/8/19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0DD51B-5425-584A-A524-469410AC061A}" type="slidenum">
              <a:rPr lang="en-US" smtClean="0"/>
              <a:t>‹#›</a:t>
            </a:fld>
            <a:endParaRPr lang="en-US"/>
          </a:p>
        </p:txBody>
      </p:sp>
    </p:spTree>
    <p:extLst>
      <p:ext uri="{BB962C8B-B14F-4D97-AF65-F5344CB8AC3E}">
        <p14:creationId xmlns:p14="http://schemas.microsoft.com/office/powerpoint/2010/main" val="774003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469F2-0E9E-3444-B8BF-1C6B7F030C62}" type="datetimeFigureOut">
              <a:rPr lang="en-US" smtClean="0"/>
              <a:t>10/8/19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4FAC76-FFEB-F045-B86A-3FD992BE15CB}" type="slidenum">
              <a:rPr lang="en-US" smtClean="0"/>
              <a:t>‹#›</a:t>
            </a:fld>
            <a:endParaRPr lang="en-US"/>
          </a:p>
        </p:txBody>
      </p:sp>
    </p:spTree>
    <p:extLst>
      <p:ext uri="{BB962C8B-B14F-4D97-AF65-F5344CB8AC3E}">
        <p14:creationId xmlns:p14="http://schemas.microsoft.com/office/powerpoint/2010/main" val="6622191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onlinecourses.science.psu.edu</a:t>
            </a:r>
            <a:r>
              <a:rPr lang="en-US" dirty="0" smtClean="0"/>
              <a:t>/stat414/node/267</a:t>
            </a:r>
            <a:endParaRPr lang="en-US" dirty="0"/>
          </a:p>
        </p:txBody>
      </p:sp>
      <p:sp>
        <p:nvSpPr>
          <p:cNvPr id="4" name="Slide Number Placeholder 3"/>
          <p:cNvSpPr>
            <a:spLocks noGrp="1"/>
          </p:cNvSpPr>
          <p:nvPr>
            <p:ph type="sldNum" sz="quarter" idx="10"/>
          </p:nvPr>
        </p:nvSpPr>
        <p:spPr/>
        <p:txBody>
          <a:bodyPr/>
          <a:lstStyle/>
          <a:p>
            <a:fld id="{B34FAC76-FFEB-F045-B86A-3FD992BE15CB}" type="slidenum">
              <a:rPr lang="en-US" smtClean="0"/>
              <a:t>8</a:t>
            </a:fld>
            <a:endParaRPr lang="en-US"/>
          </a:p>
        </p:txBody>
      </p:sp>
    </p:spTree>
    <p:extLst>
      <p:ext uri="{BB962C8B-B14F-4D97-AF65-F5344CB8AC3E}">
        <p14:creationId xmlns:p14="http://schemas.microsoft.com/office/powerpoint/2010/main" val="2995428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BCSD – bias correction statistical downscaling, Alan’s work, can delete.  Bulleted list of what use this for.  Use to correct hydrology models in places where groundwater important – can be biased in absolute value but still have good signals.  Bias correct keeps the ups and downs right.  Bias-correction of GCMs; daily timescale with WRF.</a:t>
            </a:r>
          </a:p>
        </p:txBody>
      </p:sp>
      <p:sp>
        <p:nvSpPr>
          <p:cNvPr id="1341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521582-C77D-42EC-9FEC-BCBAD8FB973B}" type="slidenum">
              <a:rPr lang="en-US"/>
              <a:pPr fontAlgn="base">
                <a:spcBef>
                  <a:spcPct val="0"/>
                </a:spcBef>
                <a:spcAft>
                  <a:spcPct val="0"/>
                </a:spcAft>
              </a:pPr>
              <a:t>101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onlinecourses.science.psu.edu</a:t>
            </a:r>
            <a:r>
              <a:rPr lang="en-US" dirty="0" smtClean="0"/>
              <a:t>/stat414/node/267</a:t>
            </a:r>
            <a:endParaRPr lang="en-US" dirty="0"/>
          </a:p>
        </p:txBody>
      </p:sp>
      <p:sp>
        <p:nvSpPr>
          <p:cNvPr id="4" name="Slide Number Placeholder 3"/>
          <p:cNvSpPr>
            <a:spLocks noGrp="1"/>
          </p:cNvSpPr>
          <p:nvPr>
            <p:ph type="sldNum" sz="quarter" idx="10"/>
          </p:nvPr>
        </p:nvSpPr>
        <p:spPr/>
        <p:txBody>
          <a:bodyPr/>
          <a:lstStyle/>
          <a:p>
            <a:fld id="{B34FAC76-FFEB-F045-B86A-3FD992BE15CB}" type="slidenum">
              <a:rPr lang="en-US" smtClean="0"/>
              <a:t>9</a:t>
            </a:fld>
            <a:endParaRPr lang="en-US"/>
          </a:p>
        </p:txBody>
      </p:sp>
    </p:spTree>
    <p:extLst>
      <p:ext uri="{BB962C8B-B14F-4D97-AF65-F5344CB8AC3E}">
        <p14:creationId xmlns:p14="http://schemas.microsoft.com/office/powerpoint/2010/main" val="299542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onlinecourses.science.psu.edu</a:t>
            </a:r>
            <a:r>
              <a:rPr lang="en-US" dirty="0" smtClean="0"/>
              <a:t>/stat414/node/267</a:t>
            </a:r>
            <a:endParaRPr lang="en-US" dirty="0"/>
          </a:p>
        </p:txBody>
      </p:sp>
      <p:sp>
        <p:nvSpPr>
          <p:cNvPr id="4" name="Slide Number Placeholder 3"/>
          <p:cNvSpPr>
            <a:spLocks noGrp="1"/>
          </p:cNvSpPr>
          <p:nvPr>
            <p:ph type="sldNum" sz="quarter" idx="10"/>
          </p:nvPr>
        </p:nvSpPr>
        <p:spPr/>
        <p:txBody>
          <a:bodyPr/>
          <a:lstStyle/>
          <a:p>
            <a:fld id="{B34FAC76-FFEB-F045-B86A-3FD992BE15CB}" type="slidenum">
              <a:rPr lang="en-US" smtClean="0"/>
              <a:t>10</a:t>
            </a:fld>
            <a:endParaRPr lang="en-US"/>
          </a:p>
        </p:txBody>
      </p:sp>
    </p:spTree>
    <p:extLst>
      <p:ext uri="{BB962C8B-B14F-4D97-AF65-F5344CB8AC3E}">
        <p14:creationId xmlns:p14="http://schemas.microsoft.com/office/powerpoint/2010/main" val="299542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a:t>
            </a:r>
            <a:endParaRPr lang="en-US" dirty="0"/>
          </a:p>
        </p:txBody>
      </p:sp>
      <p:sp>
        <p:nvSpPr>
          <p:cNvPr id="4" name="Slide Number Placeholder 3"/>
          <p:cNvSpPr>
            <a:spLocks noGrp="1"/>
          </p:cNvSpPr>
          <p:nvPr>
            <p:ph type="sldNum" sz="quarter" idx="10"/>
          </p:nvPr>
        </p:nvSpPr>
        <p:spPr/>
        <p:txBody>
          <a:bodyPr/>
          <a:lstStyle/>
          <a:p>
            <a:fld id="{B34FAC76-FFEB-F045-B86A-3FD992BE15CB}" type="slidenum">
              <a:rPr lang="en-US" smtClean="0"/>
              <a:t>15</a:t>
            </a:fld>
            <a:endParaRPr lang="en-US"/>
          </a:p>
        </p:txBody>
      </p:sp>
    </p:spTree>
    <p:extLst>
      <p:ext uri="{BB962C8B-B14F-4D97-AF65-F5344CB8AC3E}">
        <p14:creationId xmlns:p14="http://schemas.microsoft.com/office/powerpoint/2010/main" val="4181675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binomial distribution, binomial for tossing a coin,</a:t>
            </a:r>
            <a:r>
              <a:rPr lang="en-US" baseline="0" dirty="0" smtClean="0"/>
              <a:t> p=0.5, there’s a table for every sample size.</a:t>
            </a:r>
            <a:endParaRPr lang="en-US" dirty="0"/>
          </a:p>
        </p:txBody>
      </p:sp>
      <p:sp>
        <p:nvSpPr>
          <p:cNvPr id="4" name="Slide Number Placeholder 3"/>
          <p:cNvSpPr>
            <a:spLocks noGrp="1"/>
          </p:cNvSpPr>
          <p:nvPr>
            <p:ph type="sldNum" sz="quarter" idx="10"/>
          </p:nvPr>
        </p:nvSpPr>
        <p:spPr/>
        <p:txBody>
          <a:bodyPr/>
          <a:lstStyle/>
          <a:p>
            <a:fld id="{A98450CE-7B98-48C7-BCBE-C737B9AB43C8}" type="slidenum">
              <a:rPr lang="en-US" smtClean="0"/>
              <a:pPr/>
              <a:t>36</a:t>
            </a:fld>
            <a:endParaRPr lang="en-US"/>
          </a:p>
        </p:txBody>
      </p:sp>
    </p:spTree>
    <p:extLst>
      <p:ext uri="{BB962C8B-B14F-4D97-AF65-F5344CB8AC3E}">
        <p14:creationId xmlns:p14="http://schemas.microsoft.com/office/powerpoint/2010/main" val="18031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8450CE-7B98-48C7-BCBE-C737B9AB43C8}" type="slidenum">
              <a:rPr lang="en-US" smtClean="0"/>
              <a:pPr/>
              <a:t>39</a:t>
            </a:fld>
            <a:endParaRPr lang="en-US"/>
          </a:p>
        </p:txBody>
      </p:sp>
    </p:spTree>
    <p:extLst>
      <p:ext uri="{BB962C8B-B14F-4D97-AF65-F5344CB8AC3E}">
        <p14:creationId xmlns:p14="http://schemas.microsoft.com/office/powerpoint/2010/main" val="210412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B48B82-33A6-4393-881B-6AFFC721238A}" type="slidenum">
              <a:rPr lang="en-US"/>
              <a:pPr/>
              <a:t>70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r>
              <a:rPr lang="en-US"/>
              <a:t>Fig 7 Annual hydropower production has followed suit.  These results suggest reduced opportunity for conjunctive management of the West’s hydropower resources in recent decades.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minus.  Will fix</a:t>
            </a:r>
            <a:r>
              <a:rPr lang="en-US" baseline="0" dirty="0" smtClean="0"/>
              <a:t> and repost</a:t>
            </a:r>
            <a:endParaRPr lang="en-US" dirty="0"/>
          </a:p>
        </p:txBody>
      </p:sp>
      <p:sp>
        <p:nvSpPr>
          <p:cNvPr id="4" name="Slide Number Placeholder 3"/>
          <p:cNvSpPr>
            <a:spLocks noGrp="1"/>
          </p:cNvSpPr>
          <p:nvPr>
            <p:ph type="sldNum" sz="quarter" idx="10"/>
          </p:nvPr>
        </p:nvSpPr>
        <p:spPr/>
        <p:txBody>
          <a:bodyPr/>
          <a:lstStyle/>
          <a:p>
            <a:fld id="{B34FAC76-FFEB-F045-B86A-3FD992BE15CB}" type="slidenum">
              <a:rPr lang="en-US" smtClean="0"/>
              <a:t>82</a:t>
            </a:fld>
            <a:endParaRPr lang="en-US"/>
          </a:p>
        </p:txBody>
      </p:sp>
    </p:spTree>
    <p:extLst>
      <p:ext uri="{BB962C8B-B14F-4D97-AF65-F5344CB8AC3E}">
        <p14:creationId xmlns:p14="http://schemas.microsoft.com/office/powerpoint/2010/main" val="312078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C99F10-8627-4694-9463-396694B6D803}" type="slidenum">
              <a:rPr lang="en-US" smtClean="0"/>
              <a:pPr>
                <a:defRPr/>
              </a:pPr>
              <a:t>90</a:t>
            </a:fld>
            <a:endParaRPr lang="en-US"/>
          </a:p>
        </p:txBody>
      </p:sp>
    </p:spTree>
    <p:extLst>
      <p:ext uri="{BB962C8B-B14F-4D97-AF65-F5344CB8AC3E}">
        <p14:creationId xmlns:p14="http://schemas.microsoft.com/office/powerpoint/2010/main" val="87193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29610F-EBD6-A242-8137-86E2B2D2A435}" type="datetime1">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87262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614D6-25C8-1A4D-B6FA-CBFBA628BEB0}" type="datetime1">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199400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A4867-0633-C747-9AF1-D5AA0295B45F}" type="datetime1">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406682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89F557-0261-3B49-AFBD-7F4AB91C787D}" type="datetime1">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284908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0F28C5-1E6E-E844-B5F3-7696D44ABE8E}" type="datetime1">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260674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71E11C-83C4-EC41-A04A-579B0F819372}" type="datetime1">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3658324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2E01A1-730C-EF42-9647-F5462A553775}" type="datetime1">
              <a:rPr lang="en-US" smtClean="0"/>
              <a:t>10/8/19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3442234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046B72-CF05-0D40-87AE-BE4957D76814}" type="datetime1">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108590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8FC1E-4CDA-4144-8551-A9CAEC56149C}" type="datetime1">
              <a:rPr lang="en-US" smtClean="0"/>
              <a:t>10/8/19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400974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1660DD-2691-FC4C-9354-87EFBE4E7C9D}" type="datetime1">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2997668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932D0A-9FCC-DD4C-A7AD-6DB97C798A49}" type="datetime1">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417D7-EB89-CE4D-80A3-453D58F188E7}" type="slidenum">
              <a:rPr lang="en-US" smtClean="0"/>
              <a:t>‹#›</a:t>
            </a:fld>
            <a:endParaRPr lang="en-US"/>
          </a:p>
        </p:txBody>
      </p:sp>
    </p:spTree>
    <p:extLst>
      <p:ext uri="{BB962C8B-B14F-4D97-AF65-F5344CB8AC3E}">
        <p14:creationId xmlns:p14="http://schemas.microsoft.com/office/powerpoint/2010/main" val="23610335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C15DF-4119-5347-BD18-4E1FEBFD134D}" type="datetime1">
              <a:rPr lang="en-US" smtClean="0"/>
              <a:t>10/8/19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417D7-EB89-CE4D-80A3-453D58F188E7}" type="slidenum">
              <a:rPr lang="en-US" smtClean="0"/>
              <a:t>‹#›</a:t>
            </a:fld>
            <a:endParaRPr lang="en-US"/>
          </a:p>
        </p:txBody>
      </p:sp>
    </p:spTree>
    <p:extLst>
      <p:ext uri="{BB962C8B-B14F-4D97-AF65-F5344CB8AC3E}">
        <p14:creationId xmlns:p14="http://schemas.microsoft.com/office/powerpoint/2010/main" val="206564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Microsoft_Excel_97_-_2004_Worksheet2.xls"/><Relationship Id="rId4" Type="http://schemas.openxmlformats.org/officeDocument/2006/relationships/image" Target="../media/image158.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owardsdatascience.com/inferential-statistics-series-t-test-using-numpy-2718f8f9bf2f" TargetMode="External"/><Relationship Id="rId3" Type="http://schemas.openxmlformats.org/officeDocument/2006/relationships/hyperlink" Target="https://docs.scipy.org/doc/scipy/reference/generated/scipy.stats.ttest_ind.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stat.tamu.edu/~west/applets/chisqdemo.html" TargetMode="External"/><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hyperlink" Target="http://www.itl.nist.gov/div898/handbook/eda/section3/eda3674.ht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r-tutor.com/elementary-statistics/type-2-errors/type-2-errors-two-tailed-test-population-mean-unknown-varia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9.wm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jpg"/><Relationship Id="rId1" Type="http://schemas.openxmlformats.org/officeDocument/2006/relationships/slideLayout" Target="../slideLayouts/slideLayout1.xml"/><Relationship Id="rId2"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0Vj2V2qRU1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onlinecourses.science.psu.edu/stat502/node/137" TargetMode="External"/><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hyperlink" Target="https://onlinecourses.science.psu.edu/stat502/node/13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hyperlink" Target="https://www.mathworks.com/help/stats/analysis-of-variance-and-covariance.html" TargetMode="External"/><Relationship Id="rId4"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hyperlink" Target="https://onlinecourses.science.psu.edu/stat502/node/143"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2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Microsoft_Excel_97_-_2004_Worksheet1.xls"/><Relationship Id="rId5" Type="http://schemas.openxmlformats.org/officeDocument/2006/relationships/image" Target="../media/image84.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 Id="rId3"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7.png"/><Relationship Id="rId1" Type="http://schemas.openxmlformats.org/officeDocument/2006/relationships/slideLayout" Target="../slideLayouts/slideLayout6.xml"/><Relationship Id="rId2" Type="http://schemas.openxmlformats.org/officeDocument/2006/relationships/hyperlink" Target="https://en.wikipedia.org/wiki/Fisher_transforma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1.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7.xml"/><Relationship Id="rId2"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1" Type="http://schemas.openxmlformats.org/officeDocument/2006/relationships/slideLayout" Target="../slideLayouts/slideLayout7.xml"/><Relationship Id="rId2"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 Type="http://schemas.openxmlformats.org/officeDocument/2006/relationships/slideLayout" Target="../slideLayouts/slideLayout7.xml"/><Relationship Id="rId2" Type="http://schemas.openxmlformats.org/officeDocument/2006/relationships/image" Target="../media/image1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png"/><Relationship Id="rId3" Type="http://schemas.openxmlformats.org/officeDocument/2006/relationships/image" Target="../media/image1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1" Type="http://schemas.openxmlformats.org/officeDocument/2006/relationships/slideLayout" Target="../slideLayouts/slideLayout7.xml"/><Relationship Id="rId2"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7.xml"/><Relationship Id="rId2" Type="http://schemas.openxmlformats.org/officeDocument/2006/relationships/image" Target="../media/image119.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7.xml"/><Relationship Id="rId2"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0.png"/><Relationship Id="rId5" Type="http://schemas.openxmlformats.org/officeDocument/2006/relationships/image" Target="../media/image155.png"/><Relationship Id="rId1" Type="http://schemas.openxmlformats.org/officeDocument/2006/relationships/slideLayout" Target="../slideLayouts/slideLayout7.xml"/><Relationship Id="rId2" Type="http://schemas.openxmlformats.org/officeDocument/2006/relationships/image" Target="../media/image1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771" y="557986"/>
            <a:ext cx="7772400" cy="722243"/>
          </a:xfrm>
        </p:spPr>
        <p:txBody>
          <a:bodyPr>
            <a:normAutofit fontScale="90000"/>
          </a:bodyPr>
          <a:lstStyle/>
          <a:p>
            <a:r>
              <a:rPr lang="en-US" dirty="0" smtClean="0"/>
              <a:t>Even More on Hypothesis Testing</a:t>
            </a:r>
            <a:endParaRPr lang="en-US" dirty="0"/>
          </a:p>
        </p:txBody>
      </p:sp>
      <p:sp>
        <p:nvSpPr>
          <p:cNvPr id="3" name="Subtitle 2"/>
          <p:cNvSpPr>
            <a:spLocks noGrp="1"/>
          </p:cNvSpPr>
          <p:nvPr>
            <p:ph type="subTitle" idx="1"/>
          </p:nvPr>
        </p:nvSpPr>
        <p:spPr>
          <a:xfrm>
            <a:off x="1420813" y="5021887"/>
            <a:ext cx="6400800" cy="1752600"/>
          </a:xfrm>
        </p:spPr>
        <p:txBody>
          <a:bodyPr/>
          <a:lstStyle/>
          <a:p>
            <a:r>
              <a:rPr lang="en-US" dirty="0" smtClean="0"/>
              <a:t>CEE 465/CEWA 565 Fall 2019</a:t>
            </a:r>
          </a:p>
          <a:p>
            <a:r>
              <a:rPr lang="en-US" dirty="0" smtClean="0"/>
              <a:t>Lecture 4 (continued from Lecture 3)</a:t>
            </a:r>
            <a:endParaRPr lang="en-US" dirty="0"/>
          </a:p>
        </p:txBody>
      </p:sp>
      <p:pic>
        <p:nvPicPr>
          <p:cNvPr id="4" name="Picture 3" descr="IMG_04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307" y="1280229"/>
            <a:ext cx="5109956" cy="3832467"/>
          </a:xfrm>
          <a:prstGeom prst="rect">
            <a:avLst/>
          </a:prstGeom>
        </p:spPr>
      </p:pic>
    </p:spTree>
    <p:extLst>
      <p:ext uri="{BB962C8B-B14F-4D97-AF65-F5344CB8AC3E}">
        <p14:creationId xmlns:p14="http://schemas.microsoft.com/office/powerpoint/2010/main" val="152361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8"/>
            <a:ext cx="8229600" cy="1143000"/>
          </a:xfrm>
        </p:spPr>
        <p:txBody>
          <a:bodyPr/>
          <a:lstStyle/>
          <a:p>
            <a:r>
              <a:rPr lang="en-US" dirty="0" smtClean="0"/>
              <a:t>Same data:  Two-sided test</a:t>
            </a:r>
            <a:endParaRPr lang="en-US" dirty="0"/>
          </a:p>
        </p:txBody>
      </p:sp>
      <p:sp>
        <p:nvSpPr>
          <p:cNvPr id="3" name="Content Placeholder 2"/>
          <p:cNvSpPr>
            <a:spLocks noGrp="1"/>
          </p:cNvSpPr>
          <p:nvPr>
            <p:ph idx="1"/>
          </p:nvPr>
        </p:nvSpPr>
        <p:spPr>
          <a:xfrm>
            <a:off x="457200" y="906093"/>
            <a:ext cx="8229600" cy="1722653"/>
          </a:xfrm>
        </p:spPr>
        <p:txBody>
          <a:bodyPr/>
          <a:lstStyle/>
          <a:p>
            <a:r>
              <a:rPr lang="en-US" dirty="0" smtClean="0"/>
              <a:t>What is the p-value?</a:t>
            </a:r>
          </a:p>
          <a:p>
            <a:pPr lvl="1"/>
            <a:r>
              <a:rPr lang="en-US" b="1" dirty="0" smtClean="0"/>
              <a:t>The p-value is the smallest significance level α that would lead us to reject the null hypothesis</a:t>
            </a:r>
            <a:endParaRPr lang="en-US" b="1" dirty="0"/>
          </a:p>
        </p:txBody>
      </p:sp>
      <p:sp>
        <p:nvSpPr>
          <p:cNvPr id="4" name="Slide Number Placeholder 3"/>
          <p:cNvSpPr>
            <a:spLocks noGrp="1"/>
          </p:cNvSpPr>
          <p:nvPr>
            <p:ph type="sldNum" sz="quarter" idx="12"/>
          </p:nvPr>
        </p:nvSpPr>
        <p:spPr/>
        <p:txBody>
          <a:bodyPr/>
          <a:lstStyle/>
          <a:p>
            <a:fld id="{825417D7-EB89-CE4D-80A3-453D58F188E7}" type="slidenum">
              <a:rPr lang="en-US" smtClean="0"/>
              <a:t>10</a:t>
            </a:fld>
            <a:endParaRPr lang="en-US"/>
          </a:p>
        </p:txBody>
      </p:sp>
      <p:cxnSp>
        <p:nvCxnSpPr>
          <p:cNvPr id="6" name="Straight Arrow Connector 5"/>
          <p:cNvCxnSpPr/>
          <p:nvPr/>
        </p:nvCxnSpPr>
        <p:spPr>
          <a:xfrm>
            <a:off x="1447092" y="5449479"/>
            <a:ext cx="6201825" cy="14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4459407" y="5405175"/>
            <a:ext cx="29553" cy="221523"/>
          </a:xfrm>
          <a:custGeom>
            <a:avLst/>
            <a:gdLst>
              <a:gd name="connsiteX0" fmla="*/ 0 w 29553"/>
              <a:gd name="connsiteY0" fmla="*/ 0 h 221523"/>
              <a:gd name="connsiteX1" fmla="*/ 14767 w 29553"/>
              <a:gd name="connsiteY1" fmla="*/ 147682 h 221523"/>
              <a:gd name="connsiteX2" fmla="*/ 29533 w 29553"/>
              <a:gd name="connsiteY2" fmla="*/ 221523 h 221523"/>
            </a:gdLst>
            <a:ahLst/>
            <a:cxnLst>
              <a:cxn ang="0">
                <a:pos x="connsiteX0" y="connsiteY0"/>
              </a:cxn>
              <a:cxn ang="0">
                <a:pos x="connsiteX1" y="connsiteY1"/>
              </a:cxn>
              <a:cxn ang="0">
                <a:pos x="connsiteX2" y="connsiteY2"/>
              </a:cxn>
            </a:cxnLst>
            <a:rect l="l" t="t" r="r" b="b"/>
            <a:pathLst>
              <a:path w="29553" h="221523">
                <a:moveTo>
                  <a:pt x="0" y="0"/>
                </a:moveTo>
                <a:cubicBezTo>
                  <a:pt x="4922" y="49227"/>
                  <a:pt x="7771" y="98706"/>
                  <a:pt x="14767" y="147682"/>
                </a:cubicBezTo>
                <a:cubicBezTo>
                  <a:pt x="30727" y="259413"/>
                  <a:pt x="29533" y="174845"/>
                  <a:pt x="29533" y="221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550456" y="3219476"/>
            <a:ext cx="6246124" cy="1911714"/>
          </a:xfrm>
          <a:custGeom>
            <a:avLst/>
            <a:gdLst>
              <a:gd name="connsiteX0" fmla="*/ 0 w 6246124"/>
              <a:gd name="connsiteY0" fmla="*/ 1905102 h 1911714"/>
              <a:gd name="connsiteX1" fmla="*/ 147663 w 6246124"/>
              <a:gd name="connsiteY1" fmla="*/ 1890334 h 1911714"/>
              <a:gd name="connsiteX2" fmla="*/ 236260 w 6246124"/>
              <a:gd name="connsiteY2" fmla="*/ 1860797 h 1911714"/>
              <a:gd name="connsiteX3" fmla="*/ 354390 w 6246124"/>
              <a:gd name="connsiteY3" fmla="*/ 1846029 h 1911714"/>
              <a:gd name="connsiteX4" fmla="*/ 487286 w 6246124"/>
              <a:gd name="connsiteY4" fmla="*/ 1801725 h 1911714"/>
              <a:gd name="connsiteX5" fmla="*/ 575884 w 6246124"/>
              <a:gd name="connsiteY5" fmla="*/ 1772188 h 1911714"/>
              <a:gd name="connsiteX6" fmla="*/ 708780 w 6246124"/>
              <a:gd name="connsiteY6" fmla="*/ 1713115 h 1911714"/>
              <a:gd name="connsiteX7" fmla="*/ 885975 w 6246124"/>
              <a:gd name="connsiteY7" fmla="*/ 1683579 h 1911714"/>
              <a:gd name="connsiteX8" fmla="*/ 989339 w 6246124"/>
              <a:gd name="connsiteY8" fmla="*/ 1654042 h 1911714"/>
              <a:gd name="connsiteX9" fmla="*/ 1033638 w 6246124"/>
              <a:gd name="connsiteY9" fmla="*/ 1624506 h 1911714"/>
              <a:gd name="connsiteX10" fmla="*/ 1210833 w 6246124"/>
              <a:gd name="connsiteY10" fmla="*/ 1580201 h 1911714"/>
              <a:gd name="connsiteX11" fmla="*/ 1299430 w 6246124"/>
              <a:gd name="connsiteY11" fmla="*/ 1535896 h 1911714"/>
              <a:gd name="connsiteX12" fmla="*/ 1373261 w 6246124"/>
              <a:gd name="connsiteY12" fmla="*/ 1506360 h 1911714"/>
              <a:gd name="connsiteX13" fmla="*/ 1402794 w 6246124"/>
              <a:gd name="connsiteY13" fmla="*/ 1476823 h 1911714"/>
              <a:gd name="connsiteX14" fmla="*/ 1447093 w 6246124"/>
              <a:gd name="connsiteY14" fmla="*/ 1447287 h 1911714"/>
              <a:gd name="connsiteX15" fmla="*/ 1550456 w 6246124"/>
              <a:gd name="connsiteY15" fmla="*/ 1343909 h 1911714"/>
              <a:gd name="connsiteX16" fmla="*/ 1594755 w 6246124"/>
              <a:gd name="connsiteY16" fmla="*/ 1299604 h 1911714"/>
              <a:gd name="connsiteX17" fmla="*/ 1624288 w 6246124"/>
              <a:gd name="connsiteY17" fmla="*/ 1270068 h 1911714"/>
              <a:gd name="connsiteX18" fmla="*/ 1727651 w 6246124"/>
              <a:gd name="connsiteY18" fmla="*/ 1210995 h 1911714"/>
              <a:gd name="connsiteX19" fmla="*/ 1786716 w 6246124"/>
              <a:gd name="connsiteY19" fmla="*/ 1166690 h 1911714"/>
              <a:gd name="connsiteX20" fmla="*/ 1816249 w 6246124"/>
              <a:gd name="connsiteY20" fmla="*/ 1122386 h 1911714"/>
              <a:gd name="connsiteX21" fmla="*/ 1860548 w 6246124"/>
              <a:gd name="connsiteY21" fmla="*/ 1107617 h 1911714"/>
              <a:gd name="connsiteX22" fmla="*/ 1993444 w 6246124"/>
              <a:gd name="connsiteY22" fmla="*/ 974703 h 1911714"/>
              <a:gd name="connsiteX23" fmla="*/ 2052509 w 6246124"/>
              <a:gd name="connsiteY23" fmla="*/ 915630 h 1911714"/>
              <a:gd name="connsiteX24" fmla="*/ 2096808 w 6246124"/>
              <a:gd name="connsiteY24" fmla="*/ 871326 h 1911714"/>
              <a:gd name="connsiteX25" fmla="*/ 2141106 w 6246124"/>
              <a:gd name="connsiteY25" fmla="*/ 767948 h 1911714"/>
              <a:gd name="connsiteX26" fmla="*/ 2229704 w 6246124"/>
              <a:gd name="connsiteY26" fmla="*/ 679339 h 1911714"/>
              <a:gd name="connsiteX27" fmla="*/ 2288769 w 6246124"/>
              <a:gd name="connsiteY27" fmla="*/ 590729 h 1911714"/>
              <a:gd name="connsiteX28" fmla="*/ 2318301 w 6246124"/>
              <a:gd name="connsiteY28" fmla="*/ 546424 h 1911714"/>
              <a:gd name="connsiteX29" fmla="*/ 2377366 w 6246124"/>
              <a:gd name="connsiteY29" fmla="*/ 487351 h 1911714"/>
              <a:gd name="connsiteX30" fmla="*/ 2392133 w 6246124"/>
              <a:gd name="connsiteY30" fmla="*/ 443047 h 1911714"/>
              <a:gd name="connsiteX31" fmla="*/ 2451198 w 6246124"/>
              <a:gd name="connsiteY31" fmla="*/ 383974 h 1911714"/>
              <a:gd name="connsiteX32" fmla="*/ 2480730 w 6246124"/>
              <a:gd name="connsiteY32" fmla="*/ 324901 h 1911714"/>
              <a:gd name="connsiteX33" fmla="*/ 2495496 w 6246124"/>
              <a:gd name="connsiteY33" fmla="*/ 280596 h 1911714"/>
              <a:gd name="connsiteX34" fmla="*/ 2554561 w 6246124"/>
              <a:gd name="connsiteY34" fmla="*/ 221523 h 1911714"/>
              <a:gd name="connsiteX35" fmla="*/ 2628393 w 6246124"/>
              <a:gd name="connsiteY35" fmla="*/ 162450 h 1911714"/>
              <a:gd name="connsiteX36" fmla="*/ 2731756 w 6246124"/>
              <a:gd name="connsiteY36" fmla="*/ 88609 h 1911714"/>
              <a:gd name="connsiteX37" fmla="*/ 2790821 w 6246124"/>
              <a:gd name="connsiteY37" fmla="*/ 59073 h 1911714"/>
              <a:gd name="connsiteX38" fmla="*/ 2820354 w 6246124"/>
              <a:gd name="connsiteY38" fmla="*/ 29536 h 1911714"/>
              <a:gd name="connsiteX39" fmla="*/ 2879419 w 6246124"/>
              <a:gd name="connsiteY39" fmla="*/ 14768 h 1911714"/>
              <a:gd name="connsiteX40" fmla="*/ 2923718 w 6246124"/>
              <a:gd name="connsiteY40" fmla="*/ 0 h 1911714"/>
              <a:gd name="connsiteX41" fmla="*/ 3100913 w 6246124"/>
              <a:gd name="connsiteY41" fmla="*/ 44304 h 1911714"/>
              <a:gd name="connsiteX42" fmla="*/ 3159978 w 6246124"/>
              <a:gd name="connsiteY42" fmla="*/ 103377 h 1911714"/>
              <a:gd name="connsiteX43" fmla="*/ 3248575 w 6246124"/>
              <a:gd name="connsiteY43" fmla="*/ 162450 h 1911714"/>
              <a:gd name="connsiteX44" fmla="*/ 3263341 w 6246124"/>
              <a:gd name="connsiteY44" fmla="*/ 206755 h 1911714"/>
              <a:gd name="connsiteX45" fmla="*/ 3322406 w 6246124"/>
              <a:gd name="connsiteY45" fmla="*/ 280596 h 1911714"/>
              <a:gd name="connsiteX46" fmla="*/ 3337173 w 6246124"/>
              <a:gd name="connsiteY46" fmla="*/ 324901 h 1911714"/>
              <a:gd name="connsiteX47" fmla="*/ 3381471 w 6246124"/>
              <a:gd name="connsiteY47" fmla="*/ 369206 h 1911714"/>
              <a:gd name="connsiteX48" fmla="*/ 3440536 w 6246124"/>
              <a:gd name="connsiteY48" fmla="*/ 457815 h 1911714"/>
              <a:gd name="connsiteX49" fmla="*/ 3470069 w 6246124"/>
              <a:gd name="connsiteY49" fmla="*/ 502120 h 1911714"/>
              <a:gd name="connsiteX50" fmla="*/ 3499601 w 6246124"/>
              <a:gd name="connsiteY50" fmla="*/ 546424 h 1911714"/>
              <a:gd name="connsiteX51" fmla="*/ 3543900 w 6246124"/>
              <a:gd name="connsiteY51" fmla="*/ 590729 h 1911714"/>
              <a:gd name="connsiteX52" fmla="*/ 3617731 w 6246124"/>
              <a:gd name="connsiteY52" fmla="*/ 694107 h 1911714"/>
              <a:gd name="connsiteX53" fmla="*/ 3735861 w 6246124"/>
              <a:gd name="connsiteY53" fmla="*/ 753180 h 1911714"/>
              <a:gd name="connsiteX54" fmla="*/ 3898290 w 6246124"/>
              <a:gd name="connsiteY54" fmla="*/ 856557 h 1911714"/>
              <a:gd name="connsiteX55" fmla="*/ 4016420 w 6246124"/>
              <a:gd name="connsiteY55" fmla="*/ 915630 h 1911714"/>
              <a:gd name="connsiteX56" fmla="*/ 4075485 w 6246124"/>
              <a:gd name="connsiteY56" fmla="*/ 945167 h 1911714"/>
              <a:gd name="connsiteX57" fmla="*/ 4178849 w 6246124"/>
              <a:gd name="connsiteY57" fmla="*/ 1019008 h 1911714"/>
              <a:gd name="connsiteX58" fmla="*/ 4223148 w 6246124"/>
              <a:gd name="connsiteY58" fmla="*/ 1033776 h 1911714"/>
              <a:gd name="connsiteX59" fmla="*/ 4282213 w 6246124"/>
              <a:gd name="connsiteY59" fmla="*/ 1063313 h 1911714"/>
              <a:gd name="connsiteX60" fmla="*/ 4385576 w 6246124"/>
              <a:gd name="connsiteY60" fmla="*/ 1092849 h 1911714"/>
              <a:gd name="connsiteX61" fmla="*/ 4415109 w 6246124"/>
              <a:gd name="connsiteY61" fmla="*/ 1122386 h 1911714"/>
              <a:gd name="connsiteX62" fmla="*/ 4548005 w 6246124"/>
              <a:gd name="connsiteY62" fmla="*/ 1166690 h 1911714"/>
              <a:gd name="connsiteX63" fmla="*/ 4607070 w 6246124"/>
              <a:gd name="connsiteY63" fmla="*/ 1196227 h 1911714"/>
              <a:gd name="connsiteX64" fmla="*/ 4725200 w 6246124"/>
              <a:gd name="connsiteY64" fmla="*/ 1240532 h 1911714"/>
              <a:gd name="connsiteX65" fmla="*/ 4769499 w 6246124"/>
              <a:gd name="connsiteY65" fmla="*/ 1284836 h 1911714"/>
              <a:gd name="connsiteX66" fmla="*/ 4813798 w 6246124"/>
              <a:gd name="connsiteY66" fmla="*/ 1299604 h 1911714"/>
              <a:gd name="connsiteX67" fmla="*/ 4887629 w 6246124"/>
              <a:gd name="connsiteY67" fmla="*/ 1329141 h 1911714"/>
              <a:gd name="connsiteX68" fmla="*/ 4961460 w 6246124"/>
              <a:gd name="connsiteY68" fmla="*/ 1343909 h 1911714"/>
              <a:gd name="connsiteX69" fmla="*/ 5005759 w 6246124"/>
              <a:gd name="connsiteY69" fmla="*/ 1358677 h 1911714"/>
              <a:gd name="connsiteX70" fmla="*/ 5094356 w 6246124"/>
              <a:gd name="connsiteY70" fmla="*/ 1432519 h 1911714"/>
              <a:gd name="connsiteX71" fmla="*/ 5123889 w 6246124"/>
              <a:gd name="connsiteY71" fmla="*/ 1462055 h 1911714"/>
              <a:gd name="connsiteX72" fmla="*/ 5242019 w 6246124"/>
              <a:gd name="connsiteY72" fmla="*/ 1521128 h 1911714"/>
              <a:gd name="connsiteX73" fmla="*/ 5271551 w 6246124"/>
              <a:gd name="connsiteY73" fmla="*/ 1550665 h 1911714"/>
              <a:gd name="connsiteX74" fmla="*/ 5360149 w 6246124"/>
              <a:gd name="connsiteY74" fmla="*/ 1609737 h 1911714"/>
              <a:gd name="connsiteX75" fmla="*/ 5404448 w 6246124"/>
              <a:gd name="connsiteY75" fmla="*/ 1654042 h 1911714"/>
              <a:gd name="connsiteX76" fmla="*/ 5507811 w 6246124"/>
              <a:gd name="connsiteY76" fmla="*/ 1727883 h 1911714"/>
              <a:gd name="connsiteX77" fmla="*/ 5537344 w 6246124"/>
              <a:gd name="connsiteY77" fmla="*/ 1757420 h 1911714"/>
              <a:gd name="connsiteX78" fmla="*/ 5611175 w 6246124"/>
              <a:gd name="connsiteY78" fmla="*/ 1786956 h 1911714"/>
              <a:gd name="connsiteX79" fmla="*/ 5758838 w 6246124"/>
              <a:gd name="connsiteY79" fmla="*/ 1846029 h 1911714"/>
              <a:gd name="connsiteX80" fmla="*/ 5788370 w 6246124"/>
              <a:gd name="connsiteY80" fmla="*/ 1875566 h 1911714"/>
              <a:gd name="connsiteX81" fmla="*/ 6246124 w 6246124"/>
              <a:gd name="connsiteY81" fmla="*/ 1905102 h 19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46124" h="1911714">
                <a:moveTo>
                  <a:pt x="0" y="1905102"/>
                </a:moveTo>
                <a:cubicBezTo>
                  <a:pt x="49221" y="1900179"/>
                  <a:pt x="99044" y="1899451"/>
                  <a:pt x="147663" y="1890334"/>
                </a:cubicBezTo>
                <a:cubicBezTo>
                  <a:pt x="178260" y="1884596"/>
                  <a:pt x="205821" y="1867321"/>
                  <a:pt x="236260" y="1860797"/>
                </a:cubicBezTo>
                <a:cubicBezTo>
                  <a:pt x="275062" y="1852481"/>
                  <a:pt x="315013" y="1850952"/>
                  <a:pt x="354390" y="1846029"/>
                </a:cubicBezTo>
                <a:lnTo>
                  <a:pt x="487286" y="1801725"/>
                </a:lnTo>
                <a:cubicBezTo>
                  <a:pt x="516819" y="1791879"/>
                  <a:pt x="549983" y="1789458"/>
                  <a:pt x="575884" y="1772188"/>
                </a:cubicBezTo>
                <a:cubicBezTo>
                  <a:pt x="634060" y="1733399"/>
                  <a:pt x="624437" y="1734203"/>
                  <a:pt x="708780" y="1713115"/>
                </a:cubicBezTo>
                <a:cubicBezTo>
                  <a:pt x="806343" y="1688721"/>
                  <a:pt x="747707" y="1700865"/>
                  <a:pt x="885975" y="1683579"/>
                </a:cubicBezTo>
                <a:cubicBezTo>
                  <a:pt x="904896" y="1678848"/>
                  <a:pt x="968158" y="1664634"/>
                  <a:pt x="989339" y="1654042"/>
                </a:cubicBezTo>
                <a:cubicBezTo>
                  <a:pt x="1005213" y="1646104"/>
                  <a:pt x="1017420" y="1631715"/>
                  <a:pt x="1033638" y="1624506"/>
                </a:cubicBezTo>
                <a:cubicBezTo>
                  <a:pt x="1103842" y="1593300"/>
                  <a:pt x="1136536" y="1592585"/>
                  <a:pt x="1210833" y="1580201"/>
                </a:cubicBezTo>
                <a:cubicBezTo>
                  <a:pt x="1240365" y="1565433"/>
                  <a:pt x="1269371" y="1549561"/>
                  <a:pt x="1299430" y="1535896"/>
                </a:cubicBezTo>
                <a:cubicBezTo>
                  <a:pt x="1323560" y="1524926"/>
                  <a:pt x="1350248" y="1519512"/>
                  <a:pt x="1373261" y="1506360"/>
                </a:cubicBezTo>
                <a:cubicBezTo>
                  <a:pt x="1385349" y="1499452"/>
                  <a:pt x="1391923" y="1485521"/>
                  <a:pt x="1402794" y="1476823"/>
                </a:cubicBezTo>
                <a:cubicBezTo>
                  <a:pt x="1416652" y="1465735"/>
                  <a:pt x="1433737" y="1458975"/>
                  <a:pt x="1447093" y="1447287"/>
                </a:cubicBezTo>
                <a:cubicBezTo>
                  <a:pt x="1447124" y="1447260"/>
                  <a:pt x="1529772" y="1364596"/>
                  <a:pt x="1550456" y="1343909"/>
                </a:cubicBezTo>
                <a:lnTo>
                  <a:pt x="1594755" y="1299604"/>
                </a:lnTo>
                <a:cubicBezTo>
                  <a:pt x="1604599" y="1289759"/>
                  <a:pt x="1611835" y="1276295"/>
                  <a:pt x="1624288" y="1270068"/>
                </a:cubicBezTo>
                <a:cubicBezTo>
                  <a:pt x="1681974" y="1241222"/>
                  <a:pt x="1678948" y="1245788"/>
                  <a:pt x="1727651" y="1210995"/>
                </a:cubicBezTo>
                <a:cubicBezTo>
                  <a:pt x="1747677" y="1196688"/>
                  <a:pt x="1769314" y="1184094"/>
                  <a:pt x="1786716" y="1166690"/>
                </a:cubicBezTo>
                <a:cubicBezTo>
                  <a:pt x="1799265" y="1154139"/>
                  <a:pt x="1802391" y="1133474"/>
                  <a:pt x="1816249" y="1122386"/>
                </a:cubicBezTo>
                <a:cubicBezTo>
                  <a:pt x="1828403" y="1112662"/>
                  <a:pt x="1845782" y="1112540"/>
                  <a:pt x="1860548" y="1107617"/>
                </a:cubicBezTo>
                <a:lnTo>
                  <a:pt x="1993444" y="974703"/>
                </a:lnTo>
                <a:lnTo>
                  <a:pt x="2052509" y="915630"/>
                </a:lnTo>
                <a:lnTo>
                  <a:pt x="2096808" y="871326"/>
                </a:lnTo>
                <a:cubicBezTo>
                  <a:pt x="2107475" y="839319"/>
                  <a:pt x="2120253" y="794018"/>
                  <a:pt x="2141106" y="767948"/>
                </a:cubicBezTo>
                <a:cubicBezTo>
                  <a:pt x="2167196" y="735331"/>
                  <a:pt x="2206537" y="714094"/>
                  <a:pt x="2229704" y="679339"/>
                </a:cubicBezTo>
                <a:lnTo>
                  <a:pt x="2288769" y="590729"/>
                </a:lnTo>
                <a:cubicBezTo>
                  <a:pt x="2298613" y="575961"/>
                  <a:pt x="2305752" y="558975"/>
                  <a:pt x="2318301" y="546424"/>
                </a:cubicBezTo>
                <a:lnTo>
                  <a:pt x="2377366" y="487351"/>
                </a:lnTo>
                <a:cubicBezTo>
                  <a:pt x="2382288" y="472583"/>
                  <a:pt x="2383086" y="455715"/>
                  <a:pt x="2392133" y="443047"/>
                </a:cubicBezTo>
                <a:cubicBezTo>
                  <a:pt x="2408317" y="420387"/>
                  <a:pt x="2451198" y="383974"/>
                  <a:pt x="2451198" y="383974"/>
                </a:cubicBezTo>
                <a:cubicBezTo>
                  <a:pt x="2461042" y="364283"/>
                  <a:pt x="2472059" y="345136"/>
                  <a:pt x="2480730" y="324901"/>
                </a:cubicBezTo>
                <a:cubicBezTo>
                  <a:pt x="2486861" y="310592"/>
                  <a:pt x="2486449" y="293264"/>
                  <a:pt x="2495496" y="280596"/>
                </a:cubicBezTo>
                <a:cubicBezTo>
                  <a:pt x="2511679" y="257936"/>
                  <a:pt x="2534873" y="241214"/>
                  <a:pt x="2554561" y="221523"/>
                </a:cubicBezTo>
                <a:cubicBezTo>
                  <a:pt x="2603944" y="172133"/>
                  <a:pt x="2563203" y="209021"/>
                  <a:pt x="2628393" y="162450"/>
                </a:cubicBezTo>
                <a:cubicBezTo>
                  <a:pt x="2660068" y="139822"/>
                  <a:pt x="2696970" y="108489"/>
                  <a:pt x="2731756" y="88609"/>
                </a:cubicBezTo>
                <a:cubicBezTo>
                  <a:pt x="2750868" y="77686"/>
                  <a:pt x="2771133" y="68918"/>
                  <a:pt x="2790821" y="59073"/>
                </a:cubicBezTo>
                <a:cubicBezTo>
                  <a:pt x="2800665" y="49227"/>
                  <a:pt x="2807901" y="35763"/>
                  <a:pt x="2820354" y="29536"/>
                </a:cubicBezTo>
                <a:cubicBezTo>
                  <a:pt x="2838505" y="20459"/>
                  <a:pt x="2859906" y="20344"/>
                  <a:pt x="2879419" y="14768"/>
                </a:cubicBezTo>
                <a:cubicBezTo>
                  <a:pt x="2894385" y="10491"/>
                  <a:pt x="2908952" y="4923"/>
                  <a:pt x="2923718" y="0"/>
                </a:cubicBezTo>
                <a:cubicBezTo>
                  <a:pt x="2995504" y="8974"/>
                  <a:pt x="3044179" y="1748"/>
                  <a:pt x="3100913" y="44304"/>
                </a:cubicBezTo>
                <a:cubicBezTo>
                  <a:pt x="3123188" y="61013"/>
                  <a:pt x="3136810" y="87930"/>
                  <a:pt x="3159978" y="103377"/>
                </a:cubicBezTo>
                <a:lnTo>
                  <a:pt x="3248575" y="162450"/>
                </a:lnTo>
                <a:cubicBezTo>
                  <a:pt x="3253497" y="177218"/>
                  <a:pt x="3255333" y="193406"/>
                  <a:pt x="3263341" y="206755"/>
                </a:cubicBezTo>
                <a:cubicBezTo>
                  <a:pt x="3345756" y="344131"/>
                  <a:pt x="3233736" y="103233"/>
                  <a:pt x="3322406" y="280596"/>
                </a:cubicBezTo>
                <a:cubicBezTo>
                  <a:pt x="3329367" y="294520"/>
                  <a:pt x="3328539" y="311948"/>
                  <a:pt x="3337173" y="324901"/>
                </a:cubicBezTo>
                <a:cubicBezTo>
                  <a:pt x="3348756" y="342278"/>
                  <a:pt x="3368651" y="352720"/>
                  <a:pt x="3381471" y="369206"/>
                </a:cubicBezTo>
                <a:cubicBezTo>
                  <a:pt x="3403262" y="397227"/>
                  <a:pt x="3420848" y="428279"/>
                  <a:pt x="3440536" y="457815"/>
                </a:cubicBezTo>
                <a:lnTo>
                  <a:pt x="3470069" y="502120"/>
                </a:lnTo>
                <a:cubicBezTo>
                  <a:pt x="3479913" y="516888"/>
                  <a:pt x="3487052" y="533873"/>
                  <a:pt x="3499601" y="546424"/>
                </a:cubicBezTo>
                <a:cubicBezTo>
                  <a:pt x="3514367" y="561192"/>
                  <a:pt x="3531762" y="573734"/>
                  <a:pt x="3543900" y="590729"/>
                </a:cubicBezTo>
                <a:cubicBezTo>
                  <a:pt x="3583261" y="645842"/>
                  <a:pt x="3557403" y="655711"/>
                  <a:pt x="3617731" y="694107"/>
                </a:cubicBezTo>
                <a:cubicBezTo>
                  <a:pt x="3654872" y="717746"/>
                  <a:pt x="3704732" y="722047"/>
                  <a:pt x="3735861" y="753180"/>
                </a:cubicBezTo>
                <a:cubicBezTo>
                  <a:pt x="3811289" y="828617"/>
                  <a:pt x="3761481" y="788143"/>
                  <a:pt x="3898290" y="856557"/>
                </a:cubicBezTo>
                <a:lnTo>
                  <a:pt x="4016420" y="915630"/>
                </a:lnTo>
                <a:cubicBezTo>
                  <a:pt x="4036108" y="925476"/>
                  <a:pt x="4059920" y="929601"/>
                  <a:pt x="4075485" y="945167"/>
                </a:cubicBezTo>
                <a:cubicBezTo>
                  <a:pt x="4116990" y="986676"/>
                  <a:pt x="4110236" y="984697"/>
                  <a:pt x="4178849" y="1019008"/>
                </a:cubicBezTo>
                <a:cubicBezTo>
                  <a:pt x="4192771" y="1025970"/>
                  <a:pt x="4208842" y="1027644"/>
                  <a:pt x="4223148" y="1033776"/>
                </a:cubicBezTo>
                <a:cubicBezTo>
                  <a:pt x="4243381" y="1042448"/>
                  <a:pt x="4261980" y="1054641"/>
                  <a:pt x="4282213" y="1063313"/>
                </a:cubicBezTo>
                <a:cubicBezTo>
                  <a:pt x="4311870" y="1076025"/>
                  <a:pt x="4355603" y="1085355"/>
                  <a:pt x="4385576" y="1092849"/>
                </a:cubicBezTo>
                <a:cubicBezTo>
                  <a:pt x="4395420" y="1102695"/>
                  <a:pt x="4403021" y="1115478"/>
                  <a:pt x="4415109" y="1122386"/>
                </a:cubicBezTo>
                <a:cubicBezTo>
                  <a:pt x="4458356" y="1147102"/>
                  <a:pt x="4501068" y="1154954"/>
                  <a:pt x="4548005" y="1166690"/>
                </a:cubicBezTo>
                <a:cubicBezTo>
                  <a:pt x="4567693" y="1176536"/>
                  <a:pt x="4586459" y="1188497"/>
                  <a:pt x="4607070" y="1196227"/>
                </a:cubicBezTo>
                <a:cubicBezTo>
                  <a:pt x="4672162" y="1220640"/>
                  <a:pt x="4664610" y="1197248"/>
                  <a:pt x="4725200" y="1240532"/>
                </a:cubicBezTo>
                <a:cubicBezTo>
                  <a:pt x="4742193" y="1252672"/>
                  <a:pt x="4752123" y="1273251"/>
                  <a:pt x="4769499" y="1284836"/>
                </a:cubicBezTo>
                <a:cubicBezTo>
                  <a:pt x="4782450" y="1293471"/>
                  <a:pt x="4799224" y="1294138"/>
                  <a:pt x="4813798" y="1299604"/>
                </a:cubicBezTo>
                <a:cubicBezTo>
                  <a:pt x="4838617" y="1308912"/>
                  <a:pt x="4862240" y="1321523"/>
                  <a:pt x="4887629" y="1329141"/>
                </a:cubicBezTo>
                <a:cubicBezTo>
                  <a:pt x="4911668" y="1336354"/>
                  <a:pt x="4937112" y="1337821"/>
                  <a:pt x="4961460" y="1343909"/>
                </a:cubicBezTo>
                <a:cubicBezTo>
                  <a:pt x="4976560" y="1347685"/>
                  <a:pt x="4990993" y="1353754"/>
                  <a:pt x="5005759" y="1358677"/>
                </a:cubicBezTo>
                <a:cubicBezTo>
                  <a:pt x="5110983" y="1463915"/>
                  <a:pt x="4991572" y="1350280"/>
                  <a:pt x="5094356" y="1432519"/>
                </a:cubicBezTo>
                <a:cubicBezTo>
                  <a:pt x="5105227" y="1441217"/>
                  <a:pt x="5111951" y="1454891"/>
                  <a:pt x="5123889" y="1462055"/>
                </a:cubicBezTo>
                <a:cubicBezTo>
                  <a:pt x="5161639" y="1484708"/>
                  <a:pt x="5242019" y="1521128"/>
                  <a:pt x="5242019" y="1521128"/>
                </a:cubicBezTo>
                <a:cubicBezTo>
                  <a:pt x="5251863" y="1530974"/>
                  <a:pt x="5260413" y="1542311"/>
                  <a:pt x="5271551" y="1550665"/>
                </a:cubicBezTo>
                <a:cubicBezTo>
                  <a:pt x="5299946" y="1571964"/>
                  <a:pt x="5335052" y="1584636"/>
                  <a:pt x="5360149" y="1609737"/>
                </a:cubicBezTo>
                <a:cubicBezTo>
                  <a:pt x="5374915" y="1624505"/>
                  <a:pt x="5388592" y="1640450"/>
                  <a:pt x="5404448" y="1654042"/>
                </a:cubicBezTo>
                <a:cubicBezTo>
                  <a:pt x="5549952" y="1778777"/>
                  <a:pt x="5390943" y="1634375"/>
                  <a:pt x="5507811" y="1727883"/>
                </a:cubicBezTo>
                <a:cubicBezTo>
                  <a:pt x="5518682" y="1736581"/>
                  <a:pt x="5525256" y="1750512"/>
                  <a:pt x="5537344" y="1757420"/>
                </a:cubicBezTo>
                <a:cubicBezTo>
                  <a:pt x="5560357" y="1770572"/>
                  <a:pt x="5586954" y="1776189"/>
                  <a:pt x="5611175" y="1786956"/>
                </a:cubicBezTo>
                <a:cubicBezTo>
                  <a:pt x="5741540" y="1844904"/>
                  <a:pt x="5587901" y="1789043"/>
                  <a:pt x="5758838" y="1846029"/>
                </a:cubicBezTo>
                <a:cubicBezTo>
                  <a:pt x="5768682" y="1855875"/>
                  <a:pt x="5775443" y="1870395"/>
                  <a:pt x="5788370" y="1875566"/>
                </a:cubicBezTo>
                <a:cubicBezTo>
                  <a:pt x="5930840" y="1932562"/>
                  <a:pt x="6104346" y="1905102"/>
                  <a:pt x="6246124" y="190510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96580" y="5202638"/>
            <a:ext cx="738312" cy="523220"/>
          </a:xfrm>
          <a:prstGeom prst="rect">
            <a:avLst/>
          </a:prstGeom>
          <a:noFill/>
        </p:spPr>
        <p:txBody>
          <a:bodyPr wrap="square" rtlCol="0">
            <a:spAutoFit/>
          </a:bodyPr>
          <a:lstStyle/>
          <a:p>
            <a:r>
              <a:rPr lang="en-US" sz="2800" dirty="0" smtClean="0"/>
              <a:t>z</a:t>
            </a:r>
            <a:endParaRPr lang="en-US" sz="2800" dirty="0"/>
          </a:p>
        </p:txBody>
      </p:sp>
      <p:sp>
        <p:nvSpPr>
          <p:cNvPr id="10" name="TextBox 9"/>
          <p:cNvSpPr txBox="1"/>
          <p:nvPr/>
        </p:nvSpPr>
        <p:spPr>
          <a:xfrm>
            <a:off x="4274937" y="5509051"/>
            <a:ext cx="738312" cy="523220"/>
          </a:xfrm>
          <a:prstGeom prst="rect">
            <a:avLst/>
          </a:prstGeom>
          <a:noFill/>
        </p:spPr>
        <p:txBody>
          <a:bodyPr wrap="square" rtlCol="0">
            <a:spAutoFit/>
          </a:bodyPr>
          <a:lstStyle/>
          <a:p>
            <a:r>
              <a:rPr lang="en-US" sz="2800" dirty="0" smtClean="0"/>
              <a:t>0</a:t>
            </a:r>
            <a:endParaRPr lang="en-US" sz="2800" dirty="0"/>
          </a:p>
        </p:txBody>
      </p:sp>
      <p:sp>
        <p:nvSpPr>
          <p:cNvPr id="11" name="TextBox 10"/>
          <p:cNvSpPr txBox="1"/>
          <p:nvPr/>
        </p:nvSpPr>
        <p:spPr>
          <a:xfrm>
            <a:off x="6039241" y="5464248"/>
            <a:ext cx="1080951" cy="523220"/>
          </a:xfrm>
          <a:prstGeom prst="rect">
            <a:avLst/>
          </a:prstGeom>
          <a:noFill/>
        </p:spPr>
        <p:txBody>
          <a:bodyPr wrap="square" rtlCol="0">
            <a:spAutoFit/>
          </a:bodyPr>
          <a:lstStyle/>
          <a:p>
            <a:r>
              <a:rPr lang="en-US" sz="2800" dirty="0" smtClean="0"/>
              <a:t>1.6</a:t>
            </a:r>
            <a:endParaRPr lang="en-US" sz="2800" dirty="0"/>
          </a:p>
        </p:txBody>
      </p:sp>
      <p:sp>
        <p:nvSpPr>
          <p:cNvPr id="12" name="TextBox 11"/>
          <p:cNvSpPr txBox="1"/>
          <p:nvPr/>
        </p:nvSpPr>
        <p:spPr>
          <a:xfrm>
            <a:off x="2128061" y="5509051"/>
            <a:ext cx="1080951" cy="523220"/>
          </a:xfrm>
          <a:prstGeom prst="rect">
            <a:avLst/>
          </a:prstGeom>
          <a:noFill/>
        </p:spPr>
        <p:txBody>
          <a:bodyPr wrap="square" rtlCol="0">
            <a:spAutoFit/>
          </a:bodyPr>
          <a:lstStyle/>
          <a:p>
            <a:r>
              <a:rPr lang="en-US" sz="2800" dirty="0" smtClean="0"/>
              <a:t>-1.6</a:t>
            </a:r>
            <a:endParaRPr lang="en-US" sz="2800" dirty="0"/>
          </a:p>
        </p:txBody>
      </p:sp>
      <p:cxnSp>
        <p:nvCxnSpPr>
          <p:cNvPr id="14" name="Straight Connector 13"/>
          <p:cNvCxnSpPr/>
          <p:nvPr/>
        </p:nvCxnSpPr>
        <p:spPr>
          <a:xfrm>
            <a:off x="6922356"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7200" y="2367136"/>
            <a:ext cx="1287528" cy="523220"/>
          </a:xfrm>
          <a:prstGeom prst="rect">
            <a:avLst/>
          </a:prstGeom>
          <a:noFill/>
        </p:spPr>
        <p:txBody>
          <a:bodyPr wrap="square" rtlCol="0">
            <a:spAutoFit/>
          </a:bodyPr>
          <a:lstStyle/>
          <a:p>
            <a:r>
              <a:rPr lang="en-US" sz="2800" dirty="0"/>
              <a:t>α</a:t>
            </a:r>
            <a:r>
              <a:rPr lang="en-US" sz="2800" dirty="0" smtClean="0"/>
              <a:t>=0.05</a:t>
            </a:r>
            <a:endParaRPr lang="en-US" sz="2800" dirty="0"/>
          </a:p>
        </p:txBody>
      </p:sp>
      <p:cxnSp>
        <p:nvCxnSpPr>
          <p:cNvPr id="17" name="Straight Connector 16"/>
          <p:cNvCxnSpPr/>
          <p:nvPr/>
        </p:nvCxnSpPr>
        <p:spPr>
          <a:xfrm>
            <a:off x="2113294"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757069" y="5449479"/>
            <a:ext cx="1080951" cy="523220"/>
          </a:xfrm>
          <a:prstGeom prst="rect">
            <a:avLst/>
          </a:prstGeom>
          <a:noFill/>
        </p:spPr>
        <p:txBody>
          <a:bodyPr wrap="square" rtlCol="0">
            <a:spAutoFit/>
          </a:bodyPr>
          <a:lstStyle/>
          <a:p>
            <a:r>
              <a:rPr lang="en-US" sz="2800" dirty="0" smtClean="0"/>
              <a:t>1.96</a:t>
            </a:r>
            <a:endParaRPr lang="en-US" sz="2800" dirty="0"/>
          </a:p>
        </p:txBody>
      </p:sp>
      <p:sp>
        <p:nvSpPr>
          <p:cNvPr id="19" name="TextBox 18"/>
          <p:cNvSpPr txBox="1"/>
          <p:nvPr/>
        </p:nvSpPr>
        <p:spPr>
          <a:xfrm>
            <a:off x="6966654" y="3212454"/>
            <a:ext cx="1497267" cy="1815882"/>
          </a:xfrm>
          <a:prstGeom prst="rect">
            <a:avLst/>
          </a:prstGeom>
          <a:noFill/>
        </p:spPr>
        <p:txBody>
          <a:bodyPr wrap="square" rtlCol="0">
            <a:spAutoFit/>
          </a:bodyPr>
          <a:lstStyle/>
          <a:p>
            <a:r>
              <a:rPr lang="en-US" sz="2800" dirty="0" smtClean="0"/>
              <a:t>Cut-off lines drawn at α/2</a:t>
            </a:r>
            <a:endParaRPr lang="en-US" sz="2800" dirty="0"/>
          </a:p>
        </p:txBody>
      </p:sp>
      <p:cxnSp>
        <p:nvCxnSpPr>
          <p:cNvPr id="13" name="Straight Connector 12"/>
          <p:cNvCxnSpPr/>
          <p:nvPr/>
        </p:nvCxnSpPr>
        <p:spPr>
          <a:xfrm flipH="1">
            <a:off x="6706739" y="3027489"/>
            <a:ext cx="23658" cy="24815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88960" y="2534725"/>
            <a:ext cx="4655040" cy="954107"/>
          </a:xfrm>
          <a:prstGeom prst="rect">
            <a:avLst/>
          </a:prstGeom>
          <a:noFill/>
        </p:spPr>
        <p:txBody>
          <a:bodyPr wrap="square" rtlCol="0">
            <a:spAutoFit/>
          </a:bodyPr>
          <a:lstStyle/>
          <a:p>
            <a:r>
              <a:rPr lang="en-US" sz="2800" dirty="0" smtClean="0"/>
              <a:t>My test statistic</a:t>
            </a:r>
            <a:r>
              <a:rPr lang="en-US" sz="2800" dirty="0"/>
              <a:t>, </a:t>
            </a:r>
            <a:r>
              <a:rPr lang="en-US" sz="2800" dirty="0" smtClean="0"/>
              <a:t>α/2=</a:t>
            </a:r>
            <a:r>
              <a:rPr lang="en-US" sz="2800" dirty="0"/>
              <a:t>0.027</a:t>
            </a:r>
          </a:p>
          <a:p>
            <a:r>
              <a:rPr lang="en-US" sz="2800" dirty="0" smtClean="0"/>
              <a:t>  </a:t>
            </a:r>
            <a:endParaRPr lang="en-US" sz="2800" dirty="0"/>
          </a:p>
        </p:txBody>
      </p:sp>
      <p:sp>
        <p:nvSpPr>
          <p:cNvPr id="20" name="TextBox 19"/>
          <p:cNvSpPr txBox="1"/>
          <p:nvPr/>
        </p:nvSpPr>
        <p:spPr>
          <a:xfrm>
            <a:off x="6367113" y="5878258"/>
            <a:ext cx="1080951" cy="523220"/>
          </a:xfrm>
          <a:prstGeom prst="rect">
            <a:avLst/>
          </a:prstGeom>
          <a:noFill/>
        </p:spPr>
        <p:txBody>
          <a:bodyPr wrap="square" rtlCol="0">
            <a:spAutoFit/>
          </a:bodyPr>
          <a:lstStyle/>
          <a:p>
            <a:r>
              <a:rPr lang="en-US" sz="2800" dirty="0" smtClean="0"/>
              <a:t>1.92</a:t>
            </a:r>
            <a:endParaRPr lang="en-US" sz="2800" dirty="0"/>
          </a:p>
        </p:txBody>
      </p:sp>
      <p:cxnSp>
        <p:nvCxnSpPr>
          <p:cNvPr id="15" name="Straight Arrow Connector 14"/>
          <p:cNvCxnSpPr/>
          <p:nvPr/>
        </p:nvCxnSpPr>
        <p:spPr>
          <a:xfrm flipV="1">
            <a:off x="6706739" y="5509051"/>
            <a:ext cx="0" cy="4784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72016" y="3025244"/>
            <a:ext cx="3688704" cy="2677656"/>
          </a:xfrm>
          <a:prstGeom prst="rect">
            <a:avLst/>
          </a:prstGeom>
          <a:solidFill>
            <a:srgbClr val="FFFFFF"/>
          </a:solidFill>
        </p:spPr>
        <p:txBody>
          <a:bodyPr wrap="square" rtlCol="0">
            <a:spAutoFit/>
          </a:bodyPr>
          <a:lstStyle/>
          <a:p>
            <a:r>
              <a:rPr lang="en-US" sz="2800" dirty="0" smtClean="0"/>
              <a:t>What is the p-value?</a:t>
            </a:r>
          </a:p>
          <a:p>
            <a:r>
              <a:rPr lang="en-US" sz="2800" dirty="0" smtClean="0"/>
              <a:t>What choice of α would give us </a:t>
            </a:r>
            <a:r>
              <a:rPr lang="en-US" sz="2800" dirty="0"/>
              <a:t>α/2=</a:t>
            </a:r>
            <a:r>
              <a:rPr lang="en-US" sz="2800" dirty="0" smtClean="0"/>
              <a:t>0.027?</a:t>
            </a:r>
          </a:p>
          <a:p>
            <a:endParaRPr lang="en-US" sz="2800" dirty="0"/>
          </a:p>
          <a:p>
            <a:r>
              <a:rPr lang="en-US" sz="2800" dirty="0" smtClean="0"/>
              <a:t>0.027*2 = 0.055</a:t>
            </a:r>
            <a:endParaRPr lang="en-US" sz="2800" dirty="0"/>
          </a:p>
          <a:p>
            <a:endParaRPr lang="en-US" sz="2800" dirty="0"/>
          </a:p>
        </p:txBody>
      </p:sp>
      <p:cxnSp>
        <p:nvCxnSpPr>
          <p:cNvPr id="22" name="Straight Arrow Connector 21"/>
          <p:cNvCxnSpPr/>
          <p:nvPr/>
        </p:nvCxnSpPr>
        <p:spPr>
          <a:xfrm flipV="1">
            <a:off x="1210832" y="5202638"/>
            <a:ext cx="339624" cy="1000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2016" y="6202659"/>
            <a:ext cx="4500846" cy="369332"/>
          </a:xfrm>
          <a:prstGeom prst="rect">
            <a:avLst/>
          </a:prstGeom>
          <a:noFill/>
        </p:spPr>
        <p:txBody>
          <a:bodyPr wrap="square" rtlCol="0">
            <a:spAutoFit/>
          </a:bodyPr>
          <a:lstStyle/>
          <a:p>
            <a:r>
              <a:rPr lang="en-US" dirty="0" smtClean="0"/>
              <a:t>This is where the multiply by 2 comes from </a:t>
            </a:r>
            <a:endParaRPr lang="en-US" dirty="0"/>
          </a:p>
        </p:txBody>
      </p:sp>
    </p:spTree>
    <p:extLst>
      <p:ext uri="{BB962C8B-B14F-4D97-AF65-F5344CB8AC3E}">
        <p14:creationId xmlns:p14="http://schemas.microsoft.com/office/powerpoint/2010/main" val="15367961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145" name="Object 49"/>
          <p:cNvGraphicFramePr>
            <a:graphicFrameLocks noChangeAspect="1"/>
          </p:cNvGraphicFramePr>
          <p:nvPr/>
        </p:nvGraphicFramePr>
        <p:xfrm>
          <a:off x="1219200" y="1371600"/>
          <a:ext cx="7099300" cy="4529138"/>
        </p:xfrm>
        <a:graphic>
          <a:graphicData uri="http://schemas.openxmlformats.org/presentationml/2006/ole">
            <mc:AlternateContent xmlns:mc="http://schemas.openxmlformats.org/markup-compatibility/2006">
              <mc:Choice xmlns:v="urn:schemas-microsoft-com:vml" Requires="v">
                <p:oleObj spid="_x0000_s2233" name="Worksheet" r:id="rId3" imgW="4895850" imgH="3124403" progId="Excel.Sheet.8">
                  <p:embed/>
                </p:oleObj>
              </mc:Choice>
              <mc:Fallback>
                <p:oleObj name="Worksheet" r:id="rId3" imgW="4895850" imgH="312440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371600"/>
                        <a:ext cx="7099300" cy="452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2146" name="Line 4"/>
          <p:cNvSpPr>
            <a:spLocks noChangeShapeType="1"/>
          </p:cNvSpPr>
          <p:nvPr/>
        </p:nvSpPr>
        <p:spPr bwMode="auto">
          <a:xfrm>
            <a:off x="2362200" y="3200400"/>
            <a:ext cx="1219200" cy="0"/>
          </a:xfrm>
          <a:prstGeom prst="line">
            <a:avLst/>
          </a:prstGeom>
          <a:noFill/>
          <a:ln w="38100">
            <a:solidFill>
              <a:srgbClr val="FF0000"/>
            </a:solidFill>
            <a:round/>
            <a:headEnd/>
            <a:tailEnd type="triangle" w="med" len="med"/>
          </a:ln>
        </p:spPr>
        <p:txBody>
          <a:bodyPr wrap="none" anchor="ctr"/>
          <a:lstStyle/>
          <a:p>
            <a:endParaRPr lang="en-US"/>
          </a:p>
        </p:txBody>
      </p:sp>
      <p:sp>
        <p:nvSpPr>
          <p:cNvPr id="132147" name="Line 5"/>
          <p:cNvSpPr>
            <a:spLocks noChangeShapeType="1"/>
          </p:cNvSpPr>
          <p:nvPr/>
        </p:nvSpPr>
        <p:spPr bwMode="auto">
          <a:xfrm>
            <a:off x="3581400" y="3200400"/>
            <a:ext cx="0" cy="762000"/>
          </a:xfrm>
          <a:prstGeom prst="line">
            <a:avLst/>
          </a:prstGeom>
          <a:noFill/>
          <a:ln w="38100">
            <a:solidFill>
              <a:schemeClr val="tx1"/>
            </a:solidFill>
            <a:prstDash val="sysDot"/>
            <a:round/>
            <a:headEnd/>
            <a:tailEnd type="triangle" w="med" len="med"/>
          </a:ln>
        </p:spPr>
        <p:txBody>
          <a:bodyPr wrap="none" anchor="ctr"/>
          <a:lstStyle/>
          <a:p>
            <a:endParaRPr lang="en-US"/>
          </a:p>
        </p:txBody>
      </p:sp>
      <p:sp>
        <p:nvSpPr>
          <p:cNvPr id="132148" name="Line 6"/>
          <p:cNvSpPr>
            <a:spLocks noChangeShapeType="1"/>
          </p:cNvSpPr>
          <p:nvPr/>
        </p:nvSpPr>
        <p:spPr bwMode="auto">
          <a:xfrm flipH="1">
            <a:off x="2362200" y="4038600"/>
            <a:ext cx="1219200" cy="0"/>
          </a:xfrm>
          <a:prstGeom prst="line">
            <a:avLst/>
          </a:prstGeom>
          <a:noFill/>
          <a:ln w="38100">
            <a:solidFill>
              <a:srgbClr val="0000FF"/>
            </a:solidFill>
            <a:round/>
            <a:headEnd/>
            <a:tailEnd type="triangle" w="med" len="med"/>
          </a:ln>
        </p:spPr>
        <p:txBody>
          <a:bodyPr wrap="none" anchor="ctr"/>
          <a:lstStyle/>
          <a:p>
            <a:endParaRPr lang="en-US"/>
          </a:p>
        </p:txBody>
      </p:sp>
      <p:sp>
        <p:nvSpPr>
          <p:cNvPr id="132149" name="Oval 7"/>
          <p:cNvSpPr>
            <a:spLocks noChangeArrowheads="1"/>
          </p:cNvSpPr>
          <p:nvPr/>
        </p:nvSpPr>
        <p:spPr bwMode="auto">
          <a:xfrm>
            <a:off x="2209800" y="3048000"/>
            <a:ext cx="304800" cy="304800"/>
          </a:xfrm>
          <a:prstGeom prst="ellipse">
            <a:avLst/>
          </a:prstGeom>
          <a:noFill/>
          <a:ln w="9525">
            <a:solidFill>
              <a:schemeClr val="tx1"/>
            </a:solidFill>
            <a:round/>
            <a:headEnd/>
            <a:tailEnd/>
          </a:ln>
        </p:spPr>
        <p:txBody>
          <a:bodyPr wrap="none" anchor="ctr"/>
          <a:lstStyle/>
          <a:p>
            <a:pPr algn="ctr" eaLnBrk="0" hangingPunct="0"/>
            <a:endParaRPr lang="en-US" sz="2400">
              <a:latin typeface="Times New Roman" pitchFamily="18" charset="0"/>
            </a:endParaRPr>
          </a:p>
        </p:txBody>
      </p:sp>
      <p:sp>
        <p:nvSpPr>
          <p:cNvPr id="132150" name="Oval 8"/>
          <p:cNvSpPr>
            <a:spLocks noChangeArrowheads="1"/>
          </p:cNvSpPr>
          <p:nvPr/>
        </p:nvSpPr>
        <p:spPr bwMode="auto">
          <a:xfrm>
            <a:off x="2209800" y="3886200"/>
            <a:ext cx="304800" cy="304800"/>
          </a:xfrm>
          <a:prstGeom prst="ellipse">
            <a:avLst/>
          </a:prstGeom>
          <a:noFill/>
          <a:ln w="9525">
            <a:solidFill>
              <a:schemeClr val="tx1"/>
            </a:solidFill>
            <a:round/>
            <a:headEnd/>
            <a:tailEnd/>
          </a:ln>
        </p:spPr>
        <p:txBody>
          <a:bodyPr wrap="none" anchor="ctr"/>
          <a:lstStyle/>
          <a:p>
            <a:pPr algn="ctr" eaLnBrk="0" hangingPunct="0"/>
            <a:endParaRPr lang="en-US" sz="2400">
              <a:latin typeface="Times New Roman" pitchFamily="18" charset="0"/>
            </a:endParaRPr>
          </a:p>
        </p:txBody>
      </p:sp>
      <p:sp>
        <p:nvSpPr>
          <p:cNvPr id="132151" name="Text Box 9"/>
          <p:cNvSpPr txBox="1">
            <a:spLocks noChangeArrowheads="1"/>
          </p:cNvSpPr>
          <p:nvPr/>
        </p:nvSpPr>
        <p:spPr bwMode="auto">
          <a:xfrm>
            <a:off x="152400" y="838200"/>
            <a:ext cx="2379663" cy="457200"/>
          </a:xfrm>
          <a:prstGeom prst="rect">
            <a:avLst/>
          </a:prstGeom>
          <a:noFill/>
          <a:ln w="9525">
            <a:noFill/>
            <a:miter lim="800000"/>
            <a:headEnd/>
            <a:tailEnd/>
          </a:ln>
        </p:spPr>
        <p:txBody>
          <a:bodyPr wrap="none">
            <a:spAutoFit/>
          </a:bodyPr>
          <a:lstStyle/>
          <a:p>
            <a:pPr eaLnBrk="0" hangingPunct="0"/>
            <a:r>
              <a:rPr lang="en-US" sz="2400">
                <a:latin typeface="Times New Roman" pitchFamily="18" charset="0"/>
              </a:rPr>
              <a:t>GCM Input = 190</a:t>
            </a:r>
          </a:p>
        </p:txBody>
      </p:sp>
      <p:sp>
        <p:nvSpPr>
          <p:cNvPr id="132152" name="Text Box 10"/>
          <p:cNvSpPr txBox="1">
            <a:spLocks noChangeArrowheads="1"/>
          </p:cNvSpPr>
          <p:nvPr/>
        </p:nvSpPr>
        <p:spPr bwMode="auto">
          <a:xfrm>
            <a:off x="228600" y="6096000"/>
            <a:ext cx="3705225" cy="457200"/>
          </a:xfrm>
          <a:prstGeom prst="rect">
            <a:avLst/>
          </a:prstGeom>
          <a:noFill/>
          <a:ln w="9525">
            <a:noFill/>
            <a:miter lim="800000"/>
            <a:headEnd/>
            <a:tailEnd/>
          </a:ln>
        </p:spPr>
        <p:txBody>
          <a:bodyPr wrap="none">
            <a:spAutoFit/>
          </a:bodyPr>
          <a:lstStyle/>
          <a:p>
            <a:pPr eaLnBrk="0" hangingPunct="0"/>
            <a:r>
              <a:rPr lang="en-US" sz="2400">
                <a:latin typeface="Times New Roman" pitchFamily="18" charset="0"/>
              </a:rPr>
              <a:t>Bias Corrected Output = 100</a:t>
            </a:r>
          </a:p>
        </p:txBody>
      </p:sp>
      <p:sp>
        <p:nvSpPr>
          <p:cNvPr id="132153" name="Line 11"/>
          <p:cNvSpPr>
            <a:spLocks noChangeShapeType="1"/>
          </p:cNvSpPr>
          <p:nvPr/>
        </p:nvSpPr>
        <p:spPr bwMode="auto">
          <a:xfrm>
            <a:off x="838200" y="1371600"/>
            <a:ext cx="1371600" cy="1676400"/>
          </a:xfrm>
          <a:prstGeom prst="line">
            <a:avLst/>
          </a:prstGeom>
          <a:noFill/>
          <a:ln w="9525">
            <a:solidFill>
              <a:schemeClr val="tx1"/>
            </a:solidFill>
            <a:round/>
            <a:headEnd/>
            <a:tailEnd type="triangle" w="med" len="med"/>
          </a:ln>
        </p:spPr>
        <p:txBody>
          <a:bodyPr wrap="none" anchor="ctr"/>
          <a:lstStyle/>
          <a:p>
            <a:endParaRPr lang="en-US"/>
          </a:p>
        </p:txBody>
      </p:sp>
      <p:sp>
        <p:nvSpPr>
          <p:cNvPr id="132154" name="Line 12"/>
          <p:cNvSpPr>
            <a:spLocks noChangeShapeType="1"/>
          </p:cNvSpPr>
          <p:nvPr/>
        </p:nvSpPr>
        <p:spPr bwMode="auto">
          <a:xfrm flipV="1">
            <a:off x="1066800" y="4267200"/>
            <a:ext cx="1219200" cy="1905000"/>
          </a:xfrm>
          <a:prstGeom prst="line">
            <a:avLst/>
          </a:prstGeom>
          <a:noFill/>
          <a:ln w="9525">
            <a:solidFill>
              <a:schemeClr val="tx1"/>
            </a:solidFill>
            <a:round/>
            <a:headEnd/>
            <a:tailEnd type="triangle" w="med" len="med"/>
          </a:ln>
        </p:spPr>
        <p:txBody>
          <a:bodyPr wrap="none" anchor="ct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100</a:t>
            </a:fld>
            <a:endParaRPr lang="en-US"/>
          </a:p>
        </p:txBody>
      </p:sp>
      <p:sp>
        <p:nvSpPr>
          <p:cNvPr id="3" name="TextBox 2"/>
          <p:cNvSpPr txBox="1"/>
          <p:nvPr/>
        </p:nvSpPr>
        <p:spPr>
          <a:xfrm>
            <a:off x="3147256" y="205099"/>
            <a:ext cx="5647706" cy="923330"/>
          </a:xfrm>
          <a:prstGeom prst="rect">
            <a:avLst/>
          </a:prstGeom>
          <a:noFill/>
        </p:spPr>
        <p:txBody>
          <a:bodyPr wrap="square" rtlCol="0">
            <a:spAutoFit/>
          </a:bodyPr>
          <a:lstStyle/>
          <a:p>
            <a:r>
              <a:rPr lang="en-US" dirty="0" smtClean="0"/>
              <a:t>We presume that relative ranking and frequencies of events are correct, even if actual values don’t match up in a linear way.</a:t>
            </a:r>
            <a:endParaRPr lang="en-US" dirty="0"/>
          </a:p>
        </p:txBody>
      </p:sp>
    </p:spTree>
    <p:extLst>
      <p:ext uri="{BB962C8B-B14F-4D97-AF65-F5344CB8AC3E}">
        <p14:creationId xmlns:p14="http://schemas.microsoft.com/office/powerpoint/2010/main" val="18686605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33122" name="Rectangle 4"/>
          <p:cNvSpPr>
            <a:spLocks noGrp="1" noChangeArrowheads="1"/>
          </p:cNvSpPr>
          <p:nvPr>
            <p:ph type="title"/>
          </p:nvPr>
        </p:nvSpPr>
        <p:spPr/>
        <p:txBody>
          <a:bodyPr/>
          <a:lstStyle/>
          <a:p>
            <a:r>
              <a:rPr lang="en-US" sz="3600" b="1" smtClean="0">
                <a:solidFill>
                  <a:srgbClr val="3A4C66"/>
                </a:solidFill>
              </a:rPr>
              <a:t>Hybrid Downscaling Method</a:t>
            </a:r>
          </a:p>
        </p:txBody>
      </p:sp>
      <p:sp>
        <p:nvSpPr>
          <p:cNvPr id="133123" name="Rectangle 5"/>
          <p:cNvSpPr>
            <a:spLocks noGrp="1" noChangeArrowheads="1"/>
          </p:cNvSpPr>
          <p:nvPr>
            <p:ph type="body" idx="1"/>
          </p:nvPr>
        </p:nvSpPr>
        <p:spPr>
          <a:xfrm>
            <a:off x="457200" y="838200"/>
            <a:ext cx="8229600" cy="4876800"/>
          </a:xfrm>
        </p:spPr>
        <p:txBody>
          <a:bodyPr/>
          <a:lstStyle/>
          <a:p>
            <a:pPr>
              <a:buFontTx/>
              <a:buNone/>
            </a:pPr>
            <a:endParaRPr lang="en-US" smtClean="0">
              <a:solidFill>
                <a:srgbClr val="3A4C66"/>
              </a:solidFill>
            </a:endParaRPr>
          </a:p>
          <a:p>
            <a:r>
              <a:rPr lang="en-US" smtClean="0">
                <a:solidFill>
                  <a:srgbClr val="3A4C66"/>
                </a:solidFill>
              </a:rPr>
              <a:t>Performed for each VIC grid cell:</a:t>
            </a:r>
          </a:p>
        </p:txBody>
      </p:sp>
      <p:sp>
        <p:nvSpPr>
          <p:cNvPr id="133125" name="Rectangle 7"/>
          <p:cNvSpPr>
            <a:spLocks noChangeArrowheads="1"/>
          </p:cNvSpPr>
          <p:nvPr/>
        </p:nvSpPr>
        <p:spPr bwMode="auto">
          <a:xfrm>
            <a:off x="2438400" y="4038600"/>
            <a:ext cx="1447800" cy="685800"/>
          </a:xfrm>
          <a:prstGeom prst="rect">
            <a:avLst/>
          </a:prstGeom>
          <a:noFill/>
          <a:ln w="25400">
            <a:solidFill>
              <a:srgbClr val="3A4C66"/>
            </a:solidFill>
            <a:miter lim="800000"/>
            <a:headEnd/>
            <a:tailEnd/>
          </a:ln>
        </p:spPr>
        <p:txBody>
          <a:bodyPr wrap="none" anchor="ctr"/>
          <a:lstStyle/>
          <a:p>
            <a:pPr algn="ctr"/>
            <a:r>
              <a:rPr lang="en-US" b="1" dirty="0">
                <a:solidFill>
                  <a:srgbClr val="008000"/>
                </a:solidFill>
                <a:latin typeface="Calibri" pitchFamily="34" charset="0"/>
                <a:ea typeface="ＭＳ Ｐゴシック"/>
                <a:cs typeface="ＭＳ Ｐゴシック"/>
              </a:rPr>
              <a:t>Hist. </a:t>
            </a:r>
            <a:r>
              <a:rPr lang="en-US" b="1" dirty="0" smtClean="0">
                <a:solidFill>
                  <a:srgbClr val="008000"/>
                </a:solidFill>
                <a:latin typeface="Calibri" pitchFamily="34" charset="0"/>
                <a:ea typeface="ＭＳ Ｐゴシック"/>
                <a:cs typeface="ＭＳ Ｐゴシック"/>
              </a:rPr>
              <a:t>Daily</a:t>
            </a:r>
            <a:endParaRPr lang="en-US" b="1" dirty="0">
              <a:solidFill>
                <a:srgbClr val="008000"/>
              </a:solidFill>
              <a:latin typeface="Calibri" pitchFamily="34" charset="0"/>
              <a:ea typeface="ＭＳ Ｐゴシック"/>
              <a:cs typeface="ＭＳ Ｐゴシック"/>
            </a:endParaRPr>
          </a:p>
          <a:p>
            <a:pPr algn="ctr"/>
            <a:r>
              <a:rPr lang="en-US" b="1" dirty="0" err="1">
                <a:solidFill>
                  <a:srgbClr val="008000"/>
                </a:solidFill>
                <a:latin typeface="Calibri" pitchFamily="34" charset="0"/>
                <a:ea typeface="ＭＳ Ｐゴシック"/>
                <a:cs typeface="ＭＳ Ｐゴシック"/>
              </a:rPr>
              <a:t>Timeseries</a:t>
            </a:r>
            <a:endParaRPr lang="en-US" b="1" dirty="0">
              <a:solidFill>
                <a:srgbClr val="008000"/>
              </a:solidFill>
              <a:latin typeface="Calibri" pitchFamily="34" charset="0"/>
              <a:ea typeface="ＭＳ Ｐゴシック"/>
              <a:cs typeface="ＭＳ Ｐゴシック"/>
            </a:endParaRPr>
          </a:p>
        </p:txBody>
      </p:sp>
      <p:sp>
        <p:nvSpPr>
          <p:cNvPr id="133126" name="Line 8"/>
          <p:cNvSpPr>
            <a:spLocks noChangeShapeType="1"/>
          </p:cNvSpPr>
          <p:nvPr/>
        </p:nvSpPr>
        <p:spPr bwMode="auto">
          <a:xfrm>
            <a:off x="4800600" y="2743200"/>
            <a:ext cx="0" cy="2286000"/>
          </a:xfrm>
          <a:prstGeom prst="line">
            <a:avLst/>
          </a:prstGeom>
          <a:noFill/>
          <a:ln w="25400">
            <a:solidFill>
              <a:schemeClr val="tx1"/>
            </a:solidFill>
            <a:round/>
            <a:headEnd type="arrow" w="med" len="med"/>
            <a:tailEnd/>
          </a:ln>
        </p:spPr>
        <p:txBody>
          <a:bodyPr/>
          <a:lstStyle/>
          <a:p>
            <a:endParaRPr lang="en-US"/>
          </a:p>
        </p:txBody>
      </p:sp>
      <p:sp>
        <p:nvSpPr>
          <p:cNvPr id="133127" name="Line 9"/>
          <p:cNvSpPr>
            <a:spLocks noChangeShapeType="1"/>
          </p:cNvSpPr>
          <p:nvPr/>
        </p:nvSpPr>
        <p:spPr bwMode="auto">
          <a:xfrm>
            <a:off x="4800600" y="5029200"/>
            <a:ext cx="2667000" cy="0"/>
          </a:xfrm>
          <a:prstGeom prst="line">
            <a:avLst/>
          </a:prstGeom>
          <a:noFill/>
          <a:ln w="25400">
            <a:solidFill>
              <a:schemeClr val="tx1"/>
            </a:solidFill>
            <a:round/>
            <a:headEnd/>
            <a:tailEnd type="arrow" w="med" len="med"/>
          </a:ln>
        </p:spPr>
        <p:txBody>
          <a:bodyPr/>
          <a:lstStyle/>
          <a:p>
            <a:endParaRPr lang="en-US"/>
          </a:p>
        </p:txBody>
      </p:sp>
      <p:sp>
        <p:nvSpPr>
          <p:cNvPr id="133128" name="Line 10"/>
          <p:cNvSpPr>
            <a:spLocks noChangeShapeType="1"/>
          </p:cNvSpPr>
          <p:nvPr/>
        </p:nvSpPr>
        <p:spPr bwMode="auto">
          <a:xfrm flipV="1">
            <a:off x="6019800" y="3657600"/>
            <a:ext cx="0" cy="533400"/>
          </a:xfrm>
          <a:prstGeom prst="line">
            <a:avLst/>
          </a:prstGeom>
          <a:noFill/>
          <a:ln w="25400">
            <a:solidFill>
              <a:srgbClr val="3A4C66"/>
            </a:solidFill>
            <a:round/>
            <a:headEnd/>
            <a:tailEnd type="triangle" w="med" len="med"/>
          </a:ln>
        </p:spPr>
        <p:txBody>
          <a:bodyPr/>
          <a:lstStyle/>
          <a:p>
            <a:endParaRPr lang="en-US"/>
          </a:p>
        </p:txBody>
      </p:sp>
      <p:sp>
        <p:nvSpPr>
          <p:cNvPr id="133129" name="Text Box 11"/>
          <p:cNvSpPr txBox="1">
            <a:spLocks noChangeArrowheads="1"/>
          </p:cNvSpPr>
          <p:nvPr/>
        </p:nvSpPr>
        <p:spPr bwMode="auto">
          <a:xfrm>
            <a:off x="6935788" y="3911600"/>
            <a:ext cx="1593850" cy="641350"/>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Historic </a:t>
            </a:r>
          </a:p>
          <a:p>
            <a:r>
              <a:rPr lang="en-US" b="1">
                <a:solidFill>
                  <a:srgbClr val="3A4C66"/>
                </a:solidFill>
                <a:latin typeface="Calibri" pitchFamily="34" charset="0"/>
                <a:ea typeface="ＭＳ Ｐゴシック"/>
                <a:cs typeface="ＭＳ Ｐゴシック"/>
              </a:rPr>
              <a:t>Monthly CDF</a:t>
            </a:r>
          </a:p>
        </p:txBody>
      </p:sp>
      <p:sp>
        <p:nvSpPr>
          <p:cNvPr id="133130" name="Text Box 12"/>
          <p:cNvSpPr txBox="1">
            <a:spLocks noChangeArrowheads="1"/>
          </p:cNvSpPr>
          <p:nvPr/>
        </p:nvSpPr>
        <p:spPr bwMode="auto">
          <a:xfrm>
            <a:off x="7321550" y="1905000"/>
            <a:ext cx="1809750" cy="915988"/>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Bias Corrected</a:t>
            </a:r>
          </a:p>
          <a:p>
            <a:r>
              <a:rPr lang="en-US" b="1">
                <a:solidFill>
                  <a:srgbClr val="3A4C66"/>
                </a:solidFill>
                <a:latin typeface="Calibri" pitchFamily="34" charset="0"/>
                <a:ea typeface="ＭＳ Ｐゴシック"/>
                <a:cs typeface="ＭＳ Ｐゴシック"/>
              </a:rPr>
              <a:t>Future</a:t>
            </a:r>
          </a:p>
          <a:p>
            <a:r>
              <a:rPr lang="en-US" b="1">
                <a:solidFill>
                  <a:srgbClr val="3A4C66"/>
                </a:solidFill>
                <a:latin typeface="Calibri" pitchFamily="34" charset="0"/>
                <a:ea typeface="ＭＳ Ｐゴシック"/>
                <a:cs typeface="ＭＳ Ｐゴシック"/>
              </a:rPr>
              <a:t>Monthly CDF</a:t>
            </a:r>
          </a:p>
        </p:txBody>
      </p:sp>
      <p:cxnSp>
        <p:nvCxnSpPr>
          <p:cNvPr id="133131" name="AutoShape 13"/>
          <p:cNvCxnSpPr>
            <a:cxnSpLocks noChangeShapeType="1"/>
          </p:cNvCxnSpPr>
          <p:nvPr/>
        </p:nvCxnSpPr>
        <p:spPr bwMode="auto">
          <a:xfrm rot="-5400000">
            <a:off x="5257800" y="2971800"/>
            <a:ext cx="1600200" cy="2514600"/>
          </a:xfrm>
          <a:prstGeom prst="curvedConnector3">
            <a:avLst>
              <a:gd name="adj1" fmla="val 50000"/>
            </a:avLst>
          </a:prstGeom>
          <a:noFill/>
          <a:ln w="25400">
            <a:solidFill>
              <a:srgbClr val="008000"/>
            </a:solidFill>
            <a:round/>
            <a:headEnd/>
            <a:tailEnd/>
          </a:ln>
        </p:spPr>
      </p:cxnSp>
      <p:cxnSp>
        <p:nvCxnSpPr>
          <p:cNvPr id="133132" name="AutoShape 14"/>
          <p:cNvCxnSpPr>
            <a:cxnSpLocks noChangeShapeType="1"/>
          </p:cNvCxnSpPr>
          <p:nvPr/>
        </p:nvCxnSpPr>
        <p:spPr bwMode="auto">
          <a:xfrm rot="-5400000">
            <a:off x="5257800" y="2362200"/>
            <a:ext cx="1600200" cy="2514600"/>
          </a:xfrm>
          <a:prstGeom prst="curvedConnector3">
            <a:avLst>
              <a:gd name="adj1" fmla="val 50000"/>
            </a:avLst>
          </a:prstGeom>
          <a:noFill/>
          <a:ln w="25400">
            <a:solidFill>
              <a:srgbClr val="0000FF"/>
            </a:solidFill>
            <a:round/>
            <a:headEnd/>
            <a:tailEnd/>
          </a:ln>
        </p:spPr>
      </p:cxnSp>
      <p:sp>
        <p:nvSpPr>
          <p:cNvPr id="133133" name="Rectangle 15"/>
          <p:cNvSpPr>
            <a:spLocks noChangeArrowheads="1"/>
          </p:cNvSpPr>
          <p:nvPr/>
        </p:nvSpPr>
        <p:spPr bwMode="auto">
          <a:xfrm>
            <a:off x="304800" y="3352800"/>
            <a:ext cx="1981200" cy="685800"/>
          </a:xfrm>
          <a:prstGeom prst="rect">
            <a:avLst/>
          </a:prstGeom>
          <a:noFill/>
          <a:ln w="25400">
            <a:solidFill>
              <a:srgbClr val="3A4C66"/>
            </a:solidFill>
            <a:miter lim="800000"/>
            <a:headEnd/>
            <a:tailEnd/>
          </a:ln>
        </p:spPr>
        <p:txBody>
          <a:bodyPr wrap="none" anchor="ctr"/>
          <a:lstStyle/>
          <a:p>
            <a:pPr algn="ctr"/>
            <a:r>
              <a:rPr lang="en-US" b="1">
                <a:solidFill>
                  <a:srgbClr val="3366CC"/>
                </a:solidFill>
                <a:latin typeface="Calibri" pitchFamily="34" charset="0"/>
                <a:ea typeface="ＭＳ Ｐゴシック"/>
                <a:cs typeface="ＭＳ Ｐゴシック"/>
              </a:rPr>
              <a:t>Projected Daily</a:t>
            </a:r>
          </a:p>
          <a:p>
            <a:pPr algn="ctr"/>
            <a:r>
              <a:rPr lang="en-US" b="1">
                <a:solidFill>
                  <a:srgbClr val="3366CC"/>
                </a:solidFill>
                <a:latin typeface="Calibri" pitchFamily="34" charset="0"/>
                <a:ea typeface="ＭＳ Ｐゴシック"/>
                <a:cs typeface="ＭＳ Ｐゴシック"/>
              </a:rPr>
              <a:t>Timeseries</a:t>
            </a:r>
          </a:p>
        </p:txBody>
      </p:sp>
      <p:sp>
        <p:nvSpPr>
          <p:cNvPr id="133135" name="Text Box 17"/>
          <p:cNvSpPr txBox="1">
            <a:spLocks noChangeArrowheads="1"/>
          </p:cNvSpPr>
          <p:nvPr/>
        </p:nvSpPr>
        <p:spPr bwMode="auto">
          <a:xfrm>
            <a:off x="6934200" y="4510088"/>
            <a:ext cx="1276350" cy="366712"/>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1970-1999</a:t>
            </a:r>
          </a:p>
        </p:txBody>
      </p:sp>
      <p:sp>
        <p:nvSpPr>
          <p:cNvPr id="133136" name="Text Box 18"/>
          <p:cNvSpPr txBox="1">
            <a:spLocks noChangeArrowheads="1"/>
          </p:cNvSpPr>
          <p:nvPr/>
        </p:nvSpPr>
        <p:spPr bwMode="auto">
          <a:xfrm>
            <a:off x="7334250" y="2757488"/>
            <a:ext cx="1619250" cy="366712"/>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30 yr window</a:t>
            </a:r>
          </a:p>
        </p:txBody>
      </p:sp>
      <p:sp>
        <p:nvSpPr>
          <p:cNvPr id="133137" name="Text Box 19"/>
          <p:cNvSpPr txBox="1">
            <a:spLocks noChangeArrowheads="1"/>
          </p:cNvSpPr>
          <p:nvPr/>
        </p:nvSpPr>
        <p:spPr bwMode="auto">
          <a:xfrm>
            <a:off x="628650" y="4052888"/>
            <a:ext cx="1276350" cy="366712"/>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1916-2006</a:t>
            </a:r>
          </a:p>
        </p:txBody>
      </p:sp>
      <p:sp>
        <p:nvSpPr>
          <p:cNvPr id="133138" name="Text Box 20"/>
          <p:cNvSpPr txBox="1">
            <a:spLocks noChangeArrowheads="1"/>
          </p:cNvSpPr>
          <p:nvPr/>
        </p:nvSpPr>
        <p:spPr bwMode="auto">
          <a:xfrm>
            <a:off x="2533650" y="4876800"/>
            <a:ext cx="1276350" cy="366713"/>
          </a:xfrm>
          <a:prstGeom prst="rect">
            <a:avLst/>
          </a:prstGeom>
          <a:noFill/>
          <a:ln w="9525">
            <a:noFill/>
            <a:miter lim="800000"/>
            <a:headEnd/>
            <a:tailEnd/>
          </a:ln>
        </p:spPr>
        <p:txBody>
          <a:bodyPr wrap="none">
            <a:spAutoFit/>
          </a:bodyPr>
          <a:lstStyle/>
          <a:p>
            <a:r>
              <a:rPr lang="en-US" b="1">
                <a:solidFill>
                  <a:srgbClr val="3A4C66"/>
                </a:solidFill>
                <a:latin typeface="Calibri" pitchFamily="34" charset="0"/>
                <a:ea typeface="ＭＳ Ｐゴシック"/>
                <a:cs typeface="ＭＳ Ｐゴシック"/>
              </a:rPr>
              <a:t>1916-2006</a:t>
            </a:r>
          </a:p>
        </p:txBody>
      </p:sp>
      <p:sp>
        <p:nvSpPr>
          <p:cNvPr id="133139" name="Line 21"/>
          <p:cNvSpPr>
            <a:spLocks noChangeShapeType="1"/>
          </p:cNvSpPr>
          <p:nvPr/>
        </p:nvSpPr>
        <p:spPr bwMode="auto">
          <a:xfrm flipH="1">
            <a:off x="2743200" y="3657600"/>
            <a:ext cx="3048000" cy="0"/>
          </a:xfrm>
          <a:prstGeom prst="line">
            <a:avLst/>
          </a:prstGeom>
          <a:noFill/>
          <a:ln w="63500">
            <a:solidFill>
              <a:srgbClr val="333333"/>
            </a:solidFill>
            <a:round/>
            <a:headEnd/>
            <a:tailEnd type="triangle" w="med" len="med"/>
          </a:ln>
        </p:spPr>
        <p:txBody>
          <a:bodyPr/>
          <a:lstStyle/>
          <a:p>
            <a:endParaRPr lang="en-US"/>
          </a:p>
        </p:txBody>
      </p:sp>
      <p:sp>
        <p:nvSpPr>
          <p:cNvPr id="133140" name="Line 22"/>
          <p:cNvSpPr>
            <a:spLocks noChangeShapeType="1"/>
          </p:cNvSpPr>
          <p:nvPr/>
        </p:nvSpPr>
        <p:spPr bwMode="auto">
          <a:xfrm flipV="1">
            <a:off x="4038600" y="4267200"/>
            <a:ext cx="1905000" cy="0"/>
          </a:xfrm>
          <a:prstGeom prst="line">
            <a:avLst/>
          </a:prstGeom>
          <a:noFill/>
          <a:ln w="63500">
            <a:solidFill>
              <a:schemeClr val="tx1"/>
            </a:solidFill>
            <a:round/>
            <a:headEnd/>
            <a:tailEnd type="triangle" w="med" len="med"/>
          </a:ln>
        </p:spPr>
        <p:txBody>
          <a:bodyPr/>
          <a:lstStyle/>
          <a:p>
            <a:endParaRPr lang="en-US"/>
          </a:p>
        </p:txBody>
      </p:sp>
      <p:sp>
        <p:nvSpPr>
          <p:cNvPr id="133141" name="Text Box 23"/>
          <p:cNvSpPr txBox="1">
            <a:spLocks noChangeArrowheads="1"/>
          </p:cNvSpPr>
          <p:nvPr/>
        </p:nvSpPr>
        <p:spPr bwMode="auto">
          <a:xfrm>
            <a:off x="6705600" y="5181600"/>
            <a:ext cx="1879600" cy="457200"/>
          </a:xfrm>
          <a:prstGeom prst="rect">
            <a:avLst/>
          </a:prstGeom>
          <a:noFill/>
          <a:ln w="9525">
            <a:noFill/>
            <a:miter lim="800000"/>
            <a:headEnd/>
            <a:tailEnd/>
          </a:ln>
        </p:spPr>
        <p:txBody>
          <a:bodyPr wrap="none">
            <a:spAutoFit/>
          </a:bodyPr>
          <a:lstStyle/>
          <a:p>
            <a:pPr algn="ctr"/>
            <a:r>
              <a:rPr lang="en-US">
                <a:latin typeface="Calibri" pitchFamily="34" charset="0"/>
              </a:rPr>
              <a:t>“Base Case”</a:t>
            </a:r>
          </a:p>
        </p:txBody>
      </p:sp>
      <p:sp>
        <p:nvSpPr>
          <p:cNvPr id="2" name="TextBox 1"/>
          <p:cNvSpPr txBox="1"/>
          <p:nvPr/>
        </p:nvSpPr>
        <p:spPr>
          <a:xfrm>
            <a:off x="304800" y="5410200"/>
            <a:ext cx="6630988" cy="1200329"/>
          </a:xfrm>
          <a:prstGeom prst="rect">
            <a:avLst/>
          </a:prstGeom>
          <a:noFill/>
        </p:spPr>
        <p:txBody>
          <a:bodyPr wrap="square" rtlCol="0">
            <a:spAutoFit/>
          </a:bodyPr>
          <a:lstStyle/>
          <a:p>
            <a:pPr marL="285750" indent="-285750">
              <a:buFont typeface="Arial" charset="0"/>
              <a:buChar char="•"/>
            </a:pPr>
            <a:r>
              <a:rPr lang="en-US" dirty="0" smtClean="0"/>
              <a:t>Used to correct hydro models in places where groundwater important</a:t>
            </a:r>
          </a:p>
          <a:p>
            <a:pPr marL="285750" indent="-285750">
              <a:buFont typeface="Arial" charset="0"/>
              <a:buChar char="•"/>
            </a:pPr>
            <a:r>
              <a:rPr lang="en-US" dirty="0" smtClean="0"/>
              <a:t>Can be biased in absolute values but still have good change signals</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101</a:t>
            </a:fld>
            <a:endParaRPr lang="en-US"/>
          </a:p>
        </p:txBody>
      </p:sp>
    </p:spTree>
    <p:extLst>
      <p:ext uri="{BB962C8B-B14F-4D97-AF65-F5344CB8AC3E}">
        <p14:creationId xmlns:p14="http://schemas.microsoft.com/office/powerpoint/2010/main" val="597835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Box 1"/>
          <p:cNvSpPr txBox="1">
            <a:spLocks noChangeArrowheads="1"/>
          </p:cNvSpPr>
          <p:nvPr/>
        </p:nvSpPr>
        <p:spPr bwMode="auto">
          <a:xfrm>
            <a:off x="152400" y="228600"/>
            <a:ext cx="8686800" cy="3140075"/>
          </a:xfrm>
          <a:prstGeom prst="rect">
            <a:avLst/>
          </a:prstGeom>
          <a:noFill/>
          <a:ln w="9525">
            <a:noFill/>
            <a:miter lim="800000"/>
            <a:headEnd/>
            <a:tailEnd/>
          </a:ln>
        </p:spPr>
        <p:txBody>
          <a:bodyPr>
            <a:spAutoFit/>
          </a:bodyPr>
          <a:lstStyle/>
          <a:p>
            <a:r>
              <a:rPr lang="en-US" b="1">
                <a:latin typeface="Calibri" pitchFamily="34" charset="0"/>
              </a:rPr>
              <a:t>Excel Example of Quantile Mapping Process:</a:t>
            </a: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endParaRPr lang="en-US" b="1">
              <a:latin typeface="Calibri" pitchFamily="34" charset="0"/>
            </a:endParaRPr>
          </a:p>
          <a:p>
            <a:r>
              <a:rPr lang="en-US" b="1">
                <a:latin typeface="Calibri" pitchFamily="34" charset="0"/>
              </a:rPr>
              <a:t>See example spreadsheet    quantile_regression. Xlsx</a:t>
            </a:r>
          </a:p>
          <a:p>
            <a:endParaRPr lang="en-US" b="1">
              <a:latin typeface="Calibri" pitchFamily="34" charset="0"/>
            </a:endParaRPr>
          </a:p>
          <a:p>
            <a:r>
              <a:rPr lang="en-US" b="1">
                <a:latin typeface="Calibri" pitchFamily="34" charset="0"/>
              </a:rPr>
              <a:t>In tools folder</a:t>
            </a:r>
            <a:endParaRPr lang="en-US">
              <a:latin typeface="Calibri" pitchFamily="34" charset="0"/>
            </a:endParaRPr>
          </a:p>
          <a:p>
            <a:endParaRPr lang="en-US">
              <a:latin typeface="Calibri" pitchFamily="34" charset="0"/>
            </a:endParaRPr>
          </a:p>
        </p:txBody>
      </p:sp>
      <p:sp>
        <p:nvSpPr>
          <p:cNvPr id="2" name="Slide Number Placeholder 1"/>
          <p:cNvSpPr>
            <a:spLocks noGrp="1"/>
          </p:cNvSpPr>
          <p:nvPr>
            <p:ph type="sldNum" sz="quarter" idx="12"/>
          </p:nvPr>
        </p:nvSpPr>
        <p:spPr/>
        <p:txBody>
          <a:bodyPr/>
          <a:lstStyle/>
          <a:p>
            <a:fld id="{825417D7-EB89-CE4D-80A3-453D58F188E7}" type="slidenum">
              <a:rPr lang="en-US" smtClean="0"/>
              <a:t>102</a:t>
            </a:fld>
            <a:endParaRPr lang="en-US"/>
          </a:p>
        </p:txBody>
      </p:sp>
      <p:sp>
        <p:nvSpPr>
          <p:cNvPr id="3" name="TextBox 2"/>
          <p:cNvSpPr txBox="1"/>
          <p:nvPr/>
        </p:nvSpPr>
        <p:spPr>
          <a:xfrm>
            <a:off x="1222375" y="3984625"/>
            <a:ext cx="6278563" cy="369332"/>
          </a:xfrm>
          <a:prstGeom prst="rect">
            <a:avLst/>
          </a:prstGeom>
          <a:noFill/>
        </p:spPr>
        <p:txBody>
          <a:bodyPr wrap="square" rtlCol="0">
            <a:spAutoFit/>
          </a:bodyPr>
          <a:lstStyle/>
          <a:p>
            <a:r>
              <a:rPr lang="en-US" dirty="0" smtClean="0"/>
              <a:t>We will also work with this in </a:t>
            </a:r>
            <a:r>
              <a:rPr lang="en-US" dirty="0" smtClean="0"/>
              <a:t>today’s </a:t>
            </a:r>
            <a:r>
              <a:rPr lang="en-US" dirty="0" smtClean="0"/>
              <a:t>lab.</a:t>
            </a:r>
            <a:endParaRPr lang="en-US" dirty="0"/>
          </a:p>
        </p:txBody>
      </p:sp>
    </p:spTree>
    <p:extLst>
      <p:ext uri="{BB962C8B-B14F-4D97-AF65-F5344CB8AC3E}">
        <p14:creationId xmlns:p14="http://schemas.microsoft.com/office/powerpoint/2010/main" val="27891886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Small Sample Tests Using the T Distribution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11</a:t>
            </a:fld>
            <a:endParaRPr lang="en-US"/>
          </a:p>
        </p:txBody>
      </p:sp>
    </p:spTree>
    <p:extLst>
      <p:ext uri="{BB962C8B-B14F-4D97-AF65-F5344CB8AC3E}">
        <p14:creationId xmlns:p14="http://schemas.microsoft.com/office/powerpoint/2010/main" val="34495355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
          <p:cNvSpPr txBox="1">
            <a:spLocks noChangeArrowheads="1"/>
          </p:cNvSpPr>
          <p:nvPr/>
        </p:nvSpPr>
        <p:spPr bwMode="auto">
          <a:xfrm>
            <a:off x="381000" y="308206"/>
            <a:ext cx="8382000" cy="6555640"/>
          </a:xfrm>
          <a:prstGeom prst="rect">
            <a:avLst/>
          </a:prstGeom>
          <a:noFill/>
          <a:ln w="9525">
            <a:noFill/>
            <a:miter lim="800000"/>
            <a:headEnd/>
            <a:tailEnd/>
          </a:ln>
        </p:spPr>
        <p:txBody>
          <a:bodyPr>
            <a:spAutoFit/>
          </a:bodyPr>
          <a:lstStyle/>
          <a:p>
            <a:r>
              <a:rPr lang="en-US" sz="2400" b="1" dirty="0">
                <a:latin typeface="Calibri" pitchFamily="34" charset="0"/>
              </a:rPr>
              <a:t>Applications</a:t>
            </a:r>
          </a:p>
          <a:p>
            <a:endParaRPr lang="en-US" sz="2400" dirty="0">
              <a:latin typeface="Calibri" pitchFamily="34" charset="0"/>
            </a:endParaRPr>
          </a:p>
          <a:p>
            <a:r>
              <a:rPr lang="en-US" sz="2400" dirty="0">
                <a:latin typeface="Calibri" pitchFamily="34" charset="0"/>
              </a:rPr>
              <a:t>The T distribution may be used if the sample sizes are </a:t>
            </a:r>
            <a:r>
              <a:rPr lang="en-US" sz="2400" u="sng" dirty="0">
                <a:latin typeface="Calibri" pitchFamily="34" charset="0"/>
              </a:rPr>
              <a:t>smaller than about 30 </a:t>
            </a:r>
            <a:r>
              <a:rPr lang="en-US" sz="2400" dirty="0">
                <a:latin typeface="Calibri" pitchFamily="34" charset="0"/>
              </a:rPr>
              <a:t>, however the two populations </a:t>
            </a:r>
            <a:r>
              <a:rPr lang="en-US" sz="2400" u="sng" dirty="0">
                <a:latin typeface="Calibri" pitchFamily="34" charset="0"/>
              </a:rPr>
              <a:t>must be normally distributed </a:t>
            </a:r>
            <a:r>
              <a:rPr lang="en-US" sz="2400" dirty="0">
                <a:latin typeface="Calibri" pitchFamily="34" charset="0"/>
              </a:rPr>
              <a:t>(or at least reasonably close to normally distributed).  </a:t>
            </a:r>
          </a:p>
          <a:p>
            <a:endParaRPr lang="en-US" sz="2400" dirty="0">
              <a:latin typeface="Calibri" pitchFamily="34" charset="0"/>
            </a:endParaRPr>
          </a:p>
          <a:p>
            <a:r>
              <a:rPr lang="en-US" sz="2400" dirty="0">
                <a:latin typeface="Calibri" pitchFamily="34" charset="0"/>
              </a:rPr>
              <a:t>The T statistic is selected based on the Type I error  (</a:t>
            </a:r>
            <a:r>
              <a:rPr lang="el-GR" sz="2400" dirty="0">
                <a:latin typeface="Calibri" pitchFamily="34" charset="0"/>
              </a:rPr>
              <a:t>α</a:t>
            </a:r>
            <a:r>
              <a:rPr lang="en-US" sz="2400" dirty="0">
                <a:latin typeface="Calibri" pitchFamily="34" charset="0"/>
              </a:rPr>
              <a:t>) and the number of </a:t>
            </a:r>
            <a:r>
              <a:rPr lang="en-US" sz="2400" b="1" dirty="0">
                <a:latin typeface="Calibri" pitchFamily="34" charset="0"/>
              </a:rPr>
              <a:t>degrees of freedom</a:t>
            </a:r>
            <a:r>
              <a:rPr lang="en-US" sz="2400" dirty="0">
                <a:latin typeface="Calibri" pitchFamily="34" charset="0"/>
              </a:rPr>
              <a:t>, which is determined by the sample size. </a:t>
            </a:r>
          </a:p>
          <a:p>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Table of values</a:t>
            </a:r>
            <a:r>
              <a:rPr lang="en-US" sz="2400" dirty="0" smtClean="0">
                <a:latin typeface="Calibri" pitchFamily="34" charset="0"/>
              </a:rPr>
              <a:t>:</a:t>
            </a:r>
          </a:p>
          <a:p>
            <a:endParaRPr lang="en-US" sz="2400" dirty="0">
              <a:latin typeface="Calibri" pitchFamily="34" charset="0"/>
            </a:endParaRPr>
          </a:p>
          <a:p>
            <a:r>
              <a:rPr lang="en-US" sz="2400" dirty="0" smtClean="0">
                <a:latin typeface="Calibri" pitchFamily="34" charset="0"/>
              </a:rPr>
              <a:t>See </a:t>
            </a:r>
            <a:r>
              <a:rPr lang="en-US" sz="2400" dirty="0" err="1" smtClean="0">
                <a:latin typeface="Calibri" pitchFamily="34" charset="0"/>
              </a:rPr>
              <a:t>stats_tables.PDF</a:t>
            </a:r>
            <a:r>
              <a:rPr lang="en-US" sz="2400" dirty="0" smtClean="0">
                <a:latin typeface="Calibri" pitchFamily="34" charset="0"/>
              </a:rPr>
              <a:t> in the files folder for Week 2 on Canvas.</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http://www.sjsu.edu/faculty/gerstman/StatPrimer/t-table.pdf</a:t>
            </a:r>
          </a:p>
          <a:p>
            <a:endParaRPr lang="en-US" dirty="0">
              <a:latin typeface="Calibri" pitchFamily="34" charset="0"/>
            </a:endParaRPr>
          </a:p>
          <a:p>
            <a:endParaRPr lang="en-US" dirty="0">
              <a:latin typeface="Calibri" pitchFamily="34" charset="0"/>
            </a:endParaRP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12</a:t>
            </a:fld>
            <a:endParaRPr lang="en-US"/>
          </a:p>
        </p:txBody>
      </p:sp>
    </p:spTree>
    <p:extLst>
      <p:ext uri="{BB962C8B-B14F-4D97-AF65-F5344CB8AC3E}">
        <p14:creationId xmlns:p14="http://schemas.microsoft.com/office/powerpoint/2010/main" val="31251350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1"/>
          <p:cNvSpPr txBox="1">
            <a:spLocks noChangeArrowheads="1"/>
          </p:cNvSpPr>
          <p:nvPr/>
        </p:nvSpPr>
        <p:spPr bwMode="auto">
          <a:xfrm>
            <a:off x="0" y="304800"/>
            <a:ext cx="8763000" cy="4800600"/>
          </a:xfrm>
          <a:prstGeom prst="rect">
            <a:avLst/>
          </a:prstGeom>
          <a:noFill/>
          <a:ln w="9525">
            <a:noFill/>
            <a:miter lim="800000"/>
            <a:headEnd/>
            <a:tailEnd/>
          </a:ln>
        </p:spPr>
        <p:txBody>
          <a:bodyPr>
            <a:spAutoFit/>
          </a:bodyPr>
          <a:lstStyle/>
          <a:p>
            <a:r>
              <a:rPr lang="en-US" b="1" dirty="0">
                <a:latin typeface="Calibri" pitchFamily="34" charset="0"/>
              </a:rPr>
              <a:t>Single Sample Test:</a:t>
            </a: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r>
              <a:rPr lang="el-GR" dirty="0">
                <a:latin typeface="Calibri" pitchFamily="34" charset="0"/>
              </a:rPr>
              <a:t>α </a:t>
            </a:r>
            <a:r>
              <a:rPr lang="en-US" dirty="0">
                <a:latin typeface="Calibri" pitchFamily="34" charset="0"/>
              </a:rPr>
              <a:t>=  Probability of a Type I error, number of degrees of freedom = (n-1)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7"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56328"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9"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0"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1"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3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3"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4"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6"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7"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8"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9"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56340"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1"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2"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43"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5634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4362450"/>
            <a:ext cx="1323975" cy="409575"/>
          </a:xfrm>
          <a:prstGeom prst="rect">
            <a:avLst/>
          </a:prstGeom>
          <a:noFill/>
          <a:ln w="9525">
            <a:noFill/>
            <a:miter lim="800000"/>
            <a:headEnd/>
            <a:tailEnd/>
          </a:ln>
        </p:spPr>
      </p:pic>
      <p:pic>
        <p:nvPicPr>
          <p:cNvPr id="5634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4953000"/>
            <a:ext cx="1323975" cy="409575"/>
          </a:xfrm>
          <a:prstGeom prst="rect">
            <a:avLst/>
          </a:prstGeom>
          <a:noFill/>
          <a:ln w="9525">
            <a:noFill/>
            <a:miter lim="800000"/>
            <a:headEnd/>
            <a:tailEnd/>
          </a:ln>
        </p:spPr>
      </p:pic>
      <p:pic>
        <p:nvPicPr>
          <p:cNvPr id="56346"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486400"/>
            <a:ext cx="1314450" cy="409575"/>
          </a:xfrm>
          <a:prstGeom prst="rect">
            <a:avLst/>
          </a:prstGeom>
          <a:noFill/>
          <a:ln w="9525">
            <a:noFill/>
            <a:miter lim="800000"/>
            <a:headEnd/>
            <a:tailEnd/>
          </a:ln>
        </p:spPr>
      </p:pic>
      <p:sp>
        <p:nvSpPr>
          <p:cNvPr id="56347"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8"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9"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50"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56351"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2"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838200"/>
            <a:ext cx="742950" cy="409575"/>
          </a:xfrm>
          <a:prstGeom prst="rect">
            <a:avLst/>
          </a:prstGeom>
          <a:noFill/>
          <a:ln w="9525">
            <a:noFill/>
            <a:miter lim="800000"/>
            <a:headEnd/>
            <a:tailEnd/>
          </a:ln>
        </p:spPr>
      </p:pic>
      <p:sp>
        <p:nvSpPr>
          <p:cNvPr id="56353"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54"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5"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81200" y="2286000"/>
            <a:ext cx="1238250" cy="828675"/>
          </a:xfrm>
          <a:prstGeom prst="rect">
            <a:avLst/>
          </a:prstGeom>
          <a:noFill/>
          <a:ln w="9525">
            <a:noFill/>
            <a:miter lim="800000"/>
            <a:headEnd/>
            <a:tailEnd/>
          </a:ln>
        </p:spPr>
      </p:pic>
      <p:sp>
        <p:nvSpPr>
          <p:cNvPr id="56356"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56357"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8"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59"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56360"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56361"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2" name="Rectangle 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63" name="Rectangle 6"/>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64" name="Rectangle 7"/>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pic>
        <p:nvPicPr>
          <p:cNvPr id="56365" name="Picture 1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733800" y="4381500"/>
            <a:ext cx="1543050" cy="438150"/>
          </a:xfrm>
          <a:prstGeom prst="rect">
            <a:avLst/>
          </a:prstGeom>
          <a:noFill/>
          <a:ln w="9525">
            <a:noFill/>
            <a:miter lim="800000"/>
            <a:headEnd/>
            <a:tailEnd/>
          </a:ln>
        </p:spPr>
      </p:pic>
      <p:pic>
        <p:nvPicPr>
          <p:cNvPr id="56366"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733800" y="4895850"/>
            <a:ext cx="1771650" cy="438150"/>
          </a:xfrm>
          <a:prstGeom prst="rect">
            <a:avLst/>
          </a:prstGeom>
          <a:noFill/>
          <a:ln w="9525">
            <a:noFill/>
            <a:miter lim="800000"/>
            <a:headEnd/>
            <a:tailEnd/>
          </a:ln>
        </p:spPr>
      </p:pic>
      <p:pic>
        <p:nvPicPr>
          <p:cNvPr id="56367" name="Picture 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581400" y="5457825"/>
            <a:ext cx="4143375" cy="561975"/>
          </a:xfrm>
          <a:prstGeom prst="rect">
            <a:avLst/>
          </a:prstGeom>
          <a:noFill/>
          <a:ln w="9525">
            <a:noFill/>
            <a:miter lim="800000"/>
            <a:headEnd/>
            <a:tailEnd/>
          </a:ln>
        </p:spPr>
      </p:pic>
      <p:sp>
        <p:nvSpPr>
          <p:cNvPr id="56368"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9" name="Rectangle 12"/>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70" name="Rectangle 13"/>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71" name="Rectangle 14"/>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sp>
        <p:nvSpPr>
          <p:cNvPr id="56373" name="Text Box 53"/>
          <p:cNvSpPr txBox="1">
            <a:spLocks noChangeArrowheads="1"/>
          </p:cNvSpPr>
          <p:nvPr/>
        </p:nvSpPr>
        <p:spPr bwMode="auto">
          <a:xfrm>
            <a:off x="5029200" y="2438400"/>
            <a:ext cx="1981200" cy="366713"/>
          </a:xfrm>
          <a:prstGeom prst="rect">
            <a:avLst/>
          </a:prstGeom>
          <a:noFill/>
          <a:ln w="9525">
            <a:noFill/>
            <a:miter lim="800000"/>
            <a:headEnd/>
            <a:tailEnd/>
          </a:ln>
          <a:effectLst/>
        </p:spPr>
        <p:txBody>
          <a:bodyPr>
            <a:spAutoFit/>
          </a:bodyPr>
          <a:lstStyle/>
          <a:p>
            <a:pPr>
              <a:spcBef>
                <a:spcPct val="50000"/>
              </a:spcBef>
            </a:pPr>
            <a:r>
              <a:rPr lang="en-US"/>
              <a:t>u = </a:t>
            </a:r>
            <a:r>
              <a:rPr lang="el-GR">
                <a:latin typeface="Times New Roman" pitchFamily="18" charset="0"/>
                <a:cs typeface="Times New Roman" pitchFamily="18" charset="0"/>
              </a:rPr>
              <a:t>μ</a:t>
            </a:r>
            <a:r>
              <a:rPr lang="en-US"/>
              <a:t> here</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13</a:t>
            </a:fld>
            <a:endParaRPr lang="en-US"/>
          </a:p>
        </p:txBody>
      </p:sp>
    </p:spTree>
    <p:extLst>
      <p:ext uri="{BB962C8B-B14F-4D97-AF65-F5344CB8AC3E}">
        <p14:creationId xmlns:p14="http://schemas.microsoft.com/office/powerpoint/2010/main" val="8658457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1"/>
          <p:cNvSpPr txBox="1">
            <a:spLocks noChangeArrowheads="1"/>
          </p:cNvSpPr>
          <p:nvPr/>
        </p:nvSpPr>
        <p:spPr bwMode="auto">
          <a:xfrm>
            <a:off x="0" y="304800"/>
            <a:ext cx="8763000" cy="5355313"/>
          </a:xfrm>
          <a:prstGeom prst="rect">
            <a:avLst/>
          </a:prstGeom>
          <a:noFill/>
          <a:ln w="9525">
            <a:noFill/>
            <a:miter lim="800000"/>
            <a:headEnd/>
            <a:tailEnd/>
          </a:ln>
        </p:spPr>
        <p:txBody>
          <a:bodyPr>
            <a:spAutoFit/>
          </a:bodyPr>
          <a:lstStyle/>
          <a:p>
            <a:r>
              <a:rPr lang="en-US" b="1" dirty="0">
                <a:latin typeface="Calibri" pitchFamily="34" charset="0"/>
              </a:rPr>
              <a:t>Single Sample </a:t>
            </a:r>
            <a:r>
              <a:rPr lang="en-US" b="1" dirty="0" smtClean="0">
                <a:latin typeface="Calibri" pitchFamily="34" charset="0"/>
              </a:rPr>
              <a:t>Test Example:</a:t>
            </a:r>
            <a:endParaRPr lang="en-US" b="1" dirty="0">
              <a:latin typeface="Calibri" pitchFamily="34" charset="0"/>
            </a:endParaRPr>
          </a:p>
          <a:p>
            <a:endParaRPr lang="en-US" dirty="0">
              <a:latin typeface="Calibri" pitchFamily="34" charset="0"/>
            </a:endParaRPr>
          </a:p>
          <a:p>
            <a:r>
              <a:rPr lang="en-US" dirty="0">
                <a:latin typeface="Calibri" pitchFamily="34" charset="0"/>
              </a:rPr>
              <a:t>Null Hypothesis</a:t>
            </a:r>
            <a:r>
              <a:rPr lang="en-US" dirty="0" smtClean="0">
                <a:latin typeface="Calibri" pitchFamily="34" charset="0"/>
              </a:rPr>
              <a:t>: True mean is 0.  We have a sample of 10 numbers, with a sample mean of 2 and sample standard deviation of 1.  They seem close to normally distributed.</a:t>
            </a:r>
          </a:p>
          <a:p>
            <a:r>
              <a:rPr lang="en-US" i="1" dirty="0" smtClean="0">
                <a:latin typeface="Calibri" pitchFamily="34" charset="0"/>
              </a:rPr>
              <a:t>Quick question:  Based on our homework, can we tell if 10 numbers are normally distributed?</a:t>
            </a:r>
            <a:endParaRPr lang="en-US" i="1" dirty="0">
              <a:latin typeface="Calibri" pitchFamily="34" charset="0"/>
            </a:endParaRPr>
          </a:p>
          <a:p>
            <a:endParaRPr lang="en-US" dirty="0">
              <a:latin typeface="Calibri" pitchFamily="34" charset="0"/>
            </a:endParaRPr>
          </a:p>
          <a:p>
            <a:r>
              <a:rPr lang="el-GR" dirty="0">
                <a:latin typeface="Calibri" pitchFamily="34" charset="0"/>
              </a:rPr>
              <a:t>α </a:t>
            </a:r>
            <a:r>
              <a:rPr lang="en-US" dirty="0">
                <a:latin typeface="Calibri" pitchFamily="34" charset="0"/>
              </a:rPr>
              <a:t>=  Probability of a Type I </a:t>
            </a:r>
            <a:r>
              <a:rPr lang="en-US" dirty="0" smtClean="0">
                <a:latin typeface="Calibri" pitchFamily="34" charset="0"/>
              </a:rPr>
              <a:t>error (we set this at 5%), </a:t>
            </a:r>
            <a:r>
              <a:rPr lang="en-US" dirty="0">
                <a:latin typeface="Calibri" pitchFamily="34" charset="0"/>
              </a:rPr>
              <a:t>number of degrees of freedom = (n-1)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7"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56328"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29"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0"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1"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32"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3"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4"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6"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7"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38"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56339"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56340"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1"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2"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43"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5634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 y="4567237"/>
            <a:ext cx="1323975" cy="409575"/>
          </a:xfrm>
          <a:prstGeom prst="rect">
            <a:avLst/>
          </a:prstGeom>
          <a:noFill/>
          <a:ln w="9525">
            <a:noFill/>
            <a:miter lim="800000"/>
            <a:headEnd/>
            <a:tailEnd/>
          </a:ln>
        </p:spPr>
      </p:pic>
      <p:sp>
        <p:nvSpPr>
          <p:cNvPr id="56347"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48"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49"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6350"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56351"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3"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6354"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6355" name="Picture 1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81200" y="2805113"/>
            <a:ext cx="1238250" cy="828675"/>
          </a:xfrm>
          <a:prstGeom prst="rect">
            <a:avLst/>
          </a:prstGeom>
          <a:noFill/>
          <a:ln w="9525">
            <a:noFill/>
            <a:miter lim="800000"/>
            <a:headEnd/>
            <a:tailEnd/>
          </a:ln>
        </p:spPr>
      </p:pic>
      <p:sp>
        <p:nvSpPr>
          <p:cNvPr id="56356"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56357"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58"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59"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56360"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56361"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2" name="Rectangle 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63" name="Rectangle 6"/>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64" name="Rectangle 7"/>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pic>
        <p:nvPicPr>
          <p:cNvPr id="56365"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33800" y="4538662"/>
            <a:ext cx="1543050" cy="438150"/>
          </a:xfrm>
          <a:prstGeom prst="rect">
            <a:avLst/>
          </a:prstGeom>
          <a:noFill/>
          <a:ln w="9525">
            <a:noFill/>
            <a:miter lim="800000"/>
            <a:headEnd/>
            <a:tailEnd/>
          </a:ln>
        </p:spPr>
      </p:pic>
      <p:sp>
        <p:nvSpPr>
          <p:cNvPr id="56368"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6369" name="Rectangle 12"/>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6370" name="Rectangle 13"/>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56371" name="Rectangle 14"/>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sp>
        <p:nvSpPr>
          <p:cNvPr id="56373" name="Text Box 53"/>
          <p:cNvSpPr txBox="1">
            <a:spLocks noChangeArrowheads="1"/>
          </p:cNvSpPr>
          <p:nvPr/>
        </p:nvSpPr>
        <p:spPr bwMode="auto">
          <a:xfrm>
            <a:off x="4038600" y="2838299"/>
            <a:ext cx="1981200" cy="366713"/>
          </a:xfrm>
          <a:prstGeom prst="rect">
            <a:avLst/>
          </a:prstGeom>
          <a:noFill/>
          <a:ln w="9525">
            <a:noFill/>
            <a:miter lim="800000"/>
            <a:headEnd/>
            <a:tailEnd/>
          </a:ln>
          <a:effectLst/>
        </p:spPr>
        <p:txBody>
          <a:bodyPr>
            <a:spAutoFit/>
          </a:bodyPr>
          <a:lstStyle/>
          <a:p>
            <a:pPr>
              <a:spcBef>
                <a:spcPct val="50000"/>
              </a:spcBef>
            </a:pPr>
            <a:r>
              <a:rPr lang="en-US" dirty="0"/>
              <a:t>u = </a:t>
            </a:r>
            <a:r>
              <a:rPr lang="el-GR" dirty="0">
                <a:latin typeface="Times New Roman" pitchFamily="18" charset="0"/>
                <a:cs typeface="Times New Roman" pitchFamily="18" charset="0"/>
              </a:rPr>
              <a:t>μ</a:t>
            </a:r>
            <a:r>
              <a:rPr lang="en-US" dirty="0"/>
              <a:t> here</a:t>
            </a:r>
          </a:p>
        </p:txBody>
      </p:sp>
      <p:sp>
        <p:nvSpPr>
          <p:cNvPr id="3" name="TextBox 2"/>
          <p:cNvSpPr txBox="1"/>
          <p:nvPr/>
        </p:nvSpPr>
        <p:spPr>
          <a:xfrm>
            <a:off x="1600200" y="5486400"/>
            <a:ext cx="4114800" cy="1200329"/>
          </a:xfrm>
          <a:prstGeom prst="rect">
            <a:avLst/>
          </a:prstGeom>
          <a:noFill/>
        </p:spPr>
        <p:txBody>
          <a:bodyPr wrap="square" rtlCol="0">
            <a:spAutoFit/>
          </a:bodyPr>
          <a:lstStyle/>
          <a:p>
            <a:r>
              <a:rPr lang="en-US" dirty="0" smtClean="0"/>
              <a:t>t = 2/(1/</a:t>
            </a:r>
            <a:r>
              <a:rPr lang="en-US" dirty="0" err="1" smtClean="0"/>
              <a:t>sqrt</a:t>
            </a:r>
            <a:r>
              <a:rPr lang="en-US" dirty="0" smtClean="0"/>
              <a:t>(10)) = 6.32</a:t>
            </a:r>
          </a:p>
          <a:p>
            <a:r>
              <a:rPr lang="en-US" dirty="0" smtClean="0"/>
              <a:t>And what if the sample standard deviation were 2?</a:t>
            </a:r>
          </a:p>
          <a:p>
            <a:r>
              <a:rPr lang="en-US" dirty="0"/>
              <a:t>t</a:t>
            </a:r>
            <a:r>
              <a:rPr lang="en-US" dirty="0" smtClean="0"/>
              <a:t> = 3.16  (use </a:t>
            </a:r>
            <a:r>
              <a:rPr lang="en-US" dirty="0" err="1" smtClean="0"/>
              <a:t>stats_tables.PDF</a:t>
            </a:r>
            <a:r>
              <a:rPr lang="en-US" dirty="0" smtClean="0"/>
              <a:t>)</a:t>
            </a:r>
            <a:endParaRPr lang="en-US" dirty="0"/>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14</a:t>
            </a:fld>
            <a:endParaRPr lang="en-US"/>
          </a:p>
        </p:txBody>
      </p:sp>
    </p:spTree>
    <p:extLst>
      <p:ext uri="{BB962C8B-B14F-4D97-AF65-F5344CB8AC3E}">
        <p14:creationId xmlns:p14="http://schemas.microsoft.com/office/powerpoint/2010/main" val="4418951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6.32 is larger than 1.833.</a:t>
            </a:r>
            <a:br>
              <a:rPr lang="en-US" dirty="0" smtClean="0"/>
            </a:br>
            <a:r>
              <a:rPr lang="en-US" dirty="0" smtClean="0"/>
              <a:t>Do we reject the null?</a:t>
            </a:r>
            <a:endParaRPr lang="en-US" dirty="0"/>
          </a:p>
        </p:txBody>
      </p:sp>
      <p:pic>
        <p:nvPicPr>
          <p:cNvPr id="3" name="Picture 2"/>
          <p:cNvPicPr>
            <a:picLocks noChangeAspect="1"/>
          </p:cNvPicPr>
          <p:nvPr/>
        </p:nvPicPr>
        <p:blipFill>
          <a:blip r:embed="rId3"/>
          <a:stretch>
            <a:fillRect/>
          </a:stretch>
        </p:blipFill>
        <p:spPr>
          <a:xfrm>
            <a:off x="0" y="1707209"/>
            <a:ext cx="9144000" cy="4967581"/>
          </a:xfrm>
          <a:prstGeom prst="rect">
            <a:avLst/>
          </a:prstGeom>
        </p:spPr>
      </p:pic>
      <p:sp>
        <p:nvSpPr>
          <p:cNvPr id="4" name="Oval 3"/>
          <p:cNvSpPr/>
          <p:nvPr/>
        </p:nvSpPr>
        <p:spPr>
          <a:xfrm>
            <a:off x="5181600" y="990600"/>
            <a:ext cx="838200" cy="5867400"/>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676400" y="4002199"/>
            <a:ext cx="7315200" cy="76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 y="6211669"/>
            <a:ext cx="2133600" cy="646331"/>
          </a:xfrm>
          <a:prstGeom prst="rect">
            <a:avLst/>
          </a:prstGeom>
          <a:noFill/>
        </p:spPr>
        <p:txBody>
          <a:bodyPr wrap="square" rtlCol="0">
            <a:spAutoFit/>
          </a:bodyPr>
          <a:lstStyle/>
          <a:p>
            <a:r>
              <a:rPr lang="en-US" dirty="0" smtClean="0"/>
              <a:t>From </a:t>
            </a:r>
            <a:r>
              <a:rPr lang="en-US" dirty="0" err="1" smtClean="0"/>
              <a:t>stats_tables.PDF</a:t>
            </a:r>
            <a:endParaRPr lang="en-US" dirty="0"/>
          </a:p>
        </p:txBody>
      </p:sp>
      <p:sp>
        <p:nvSpPr>
          <p:cNvPr id="7" name="Slide Number Placeholder 6"/>
          <p:cNvSpPr>
            <a:spLocks noGrp="1"/>
          </p:cNvSpPr>
          <p:nvPr>
            <p:ph type="sldNum" sz="quarter" idx="12"/>
          </p:nvPr>
        </p:nvSpPr>
        <p:spPr/>
        <p:txBody>
          <a:bodyPr/>
          <a:lstStyle/>
          <a:p>
            <a:pPr>
              <a:defRPr/>
            </a:pPr>
            <a:fld id="{B4EF40A4-3685-466A-89FD-845C5FAA54BD}" type="slidenum">
              <a:rPr lang="en-US" smtClean="0"/>
              <a:pPr>
                <a:defRPr/>
              </a:pPr>
              <a:t>15</a:t>
            </a:fld>
            <a:endParaRPr lang="en-US"/>
          </a:p>
        </p:txBody>
      </p:sp>
    </p:spTree>
    <p:extLst>
      <p:ext uri="{BB962C8B-B14F-4D97-AF65-F5344CB8AC3E}">
        <p14:creationId xmlns:p14="http://schemas.microsoft.com/office/powerpoint/2010/main" val="15577474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code for t-statistic</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16</a:t>
            </a:fld>
            <a:endParaRPr lang="en-US"/>
          </a:p>
        </p:txBody>
      </p:sp>
      <p:sp>
        <p:nvSpPr>
          <p:cNvPr id="4" name="TextBox 3"/>
          <p:cNvSpPr txBox="1"/>
          <p:nvPr/>
        </p:nvSpPr>
        <p:spPr>
          <a:xfrm>
            <a:off x="948635" y="1820640"/>
            <a:ext cx="7007659" cy="3970318"/>
          </a:xfrm>
          <a:prstGeom prst="rect">
            <a:avLst/>
          </a:prstGeom>
          <a:noFill/>
        </p:spPr>
        <p:txBody>
          <a:bodyPr wrap="square" rtlCol="0">
            <a:spAutoFit/>
          </a:bodyPr>
          <a:lstStyle/>
          <a:p>
            <a:r>
              <a:rPr lang="en-US" sz="2800" dirty="0" smtClean="0"/>
              <a:t>Can find various packages online to lookup the t-statistic in python:</a:t>
            </a:r>
          </a:p>
          <a:p>
            <a:endParaRPr lang="en-US" sz="2800" dirty="0" smtClean="0"/>
          </a:p>
          <a:p>
            <a:r>
              <a:rPr lang="en-US" sz="2800" dirty="0">
                <a:hlinkClick r:id="rId2"/>
              </a:rPr>
              <a:t>https://towardsdatascience.com/inferential-statistics-series-t-test-using-numpy-</a:t>
            </a:r>
            <a:r>
              <a:rPr lang="en-US" sz="2800" dirty="0" smtClean="0">
                <a:hlinkClick r:id="rId2"/>
              </a:rPr>
              <a:t>2718f8f9bf2f</a:t>
            </a:r>
            <a:endParaRPr lang="en-US" sz="2800" dirty="0" smtClean="0"/>
          </a:p>
          <a:p>
            <a:endParaRPr lang="en-US" sz="2800" dirty="0"/>
          </a:p>
          <a:p>
            <a:r>
              <a:rPr lang="en-US" sz="2800" dirty="0">
                <a:hlinkClick r:id="rId3"/>
              </a:rPr>
              <a:t>https://docs.scipy.org/doc/scipy/reference/generated/</a:t>
            </a:r>
            <a:r>
              <a:rPr lang="en-US" sz="2800" dirty="0" smtClean="0">
                <a:hlinkClick r:id="rId3"/>
              </a:rPr>
              <a:t>scipy.stats.ttest_ind.html</a:t>
            </a:r>
            <a:r>
              <a:rPr lang="en-US" sz="2800" dirty="0" smtClean="0"/>
              <a:t> </a:t>
            </a:r>
            <a:endParaRPr lang="en-US" sz="2800" dirty="0"/>
          </a:p>
        </p:txBody>
      </p:sp>
    </p:spTree>
    <p:extLst>
      <p:ext uri="{BB962C8B-B14F-4D97-AF65-F5344CB8AC3E}">
        <p14:creationId xmlns:p14="http://schemas.microsoft.com/office/powerpoint/2010/main" val="58788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1"/>
          <p:cNvSpPr txBox="1">
            <a:spLocks noChangeArrowheads="1"/>
          </p:cNvSpPr>
          <p:nvPr/>
        </p:nvSpPr>
        <p:spPr bwMode="auto">
          <a:xfrm>
            <a:off x="228600" y="381000"/>
            <a:ext cx="8686800" cy="6186488"/>
          </a:xfrm>
          <a:prstGeom prst="rect">
            <a:avLst/>
          </a:prstGeom>
          <a:noFill/>
          <a:ln w="9525">
            <a:noFill/>
            <a:miter lim="800000"/>
            <a:headEnd/>
            <a:tailEnd/>
          </a:ln>
        </p:spPr>
        <p:txBody>
          <a:bodyPr>
            <a:spAutoFit/>
          </a:bodyPr>
          <a:lstStyle/>
          <a:p>
            <a:r>
              <a:rPr lang="en-US" b="1">
                <a:latin typeface="Calibri" pitchFamily="34" charset="0"/>
              </a:rPr>
              <a:t>Two Sample T tests:</a:t>
            </a:r>
          </a:p>
          <a:p>
            <a:endParaRPr lang="en-US">
              <a:latin typeface="Calibri" pitchFamily="34" charset="0"/>
            </a:endParaRPr>
          </a:p>
          <a:p>
            <a:r>
              <a:rPr lang="en-US">
                <a:latin typeface="Calibri" pitchFamily="34" charset="0"/>
              </a:rPr>
              <a:t>Pooled estimator of S:</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Null Hypothesis:  </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Test Statistic:  </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Alternate Hypothesis: 			Rejection Region:</a:t>
            </a:r>
          </a:p>
          <a:p>
            <a:endParaRPr lang="en-US">
              <a:latin typeface="Calibri" pitchFamily="34" charset="0"/>
            </a:endParaRPr>
          </a:p>
          <a:p>
            <a:r>
              <a:rPr lang="en-US">
                <a:latin typeface="Calibri" pitchFamily="34" charset="0"/>
              </a:rPr>
              <a:t>Ha: </a:t>
            </a:r>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676400"/>
            <a:ext cx="4991100" cy="819150"/>
          </a:xfrm>
          <a:prstGeom prst="rect">
            <a:avLst/>
          </a:prstGeom>
          <a:noFill/>
          <a:ln w="9525">
            <a:noFill/>
            <a:miter lim="800000"/>
            <a:headEnd/>
            <a:tailEnd/>
          </a:ln>
        </p:spPr>
      </p:pic>
      <p:sp>
        <p:nvSpPr>
          <p:cNvPr id="68612" name="Rectangle 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8613"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4"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3600" y="3124200"/>
            <a:ext cx="1828800" cy="409575"/>
          </a:xfrm>
          <a:prstGeom prst="rect">
            <a:avLst/>
          </a:prstGeom>
          <a:noFill/>
          <a:ln w="9525">
            <a:noFill/>
            <a:miter lim="800000"/>
            <a:headEnd/>
            <a:tailEnd/>
          </a:ln>
        </p:spPr>
      </p:pic>
      <p:sp>
        <p:nvSpPr>
          <p:cNvPr id="68615"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8616"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1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4038600"/>
            <a:ext cx="2238375" cy="1219200"/>
          </a:xfrm>
          <a:prstGeom prst="rect">
            <a:avLst/>
          </a:prstGeom>
          <a:noFill/>
          <a:ln w="9525">
            <a:noFill/>
            <a:miter lim="800000"/>
            <a:headEnd/>
            <a:tailEnd/>
          </a:ln>
        </p:spPr>
      </p:pic>
      <p:sp>
        <p:nvSpPr>
          <p:cNvPr id="68618" name="Rectangle 9"/>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68619"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20"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43000" y="6096000"/>
            <a:ext cx="1685925" cy="409575"/>
          </a:xfrm>
          <a:prstGeom prst="rect">
            <a:avLst/>
          </a:prstGeom>
          <a:noFill/>
          <a:ln w="9525">
            <a:noFill/>
            <a:miter lim="800000"/>
            <a:headEnd/>
            <a:tailEnd/>
          </a:ln>
        </p:spPr>
      </p:pic>
      <p:sp>
        <p:nvSpPr>
          <p:cNvPr id="68621"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8622" name="Rectangle 1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8623"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53000" y="6096000"/>
            <a:ext cx="1666875" cy="438150"/>
          </a:xfrm>
          <a:prstGeom prst="rect">
            <a:avLst/>
          </a:prstGeom>
          <a:noFill/>
          <a:ln w="9525">
            <a:noFill/>
            <a:miter lim="800000"/>
            <a:headEnd/>
            <a:tailEnd/>
          </a:ln>
        </p:spPr>
      </p:pic>
      <p:sp>
        <p:nvSpPr>
          <p:cNvPr id="68624" name="Rectangle 1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2" name="TextBox 1"/>
          <p:cNvSpPr txBox="1"/>
          <p:nvPr/>
        </p:nvSpPr>
        <p:spPr>
          <a:xfrm>
            <a:off x="4343400" y="381000"/>
            <a:ext cx="4191000" cy="923330"/>
          </a:xfrm>
          <a:prstGeom prst="rect">
            <a:avLst/>
          </a:prstGeom>
          <a:noFill/>
        </p:spPr>
        <p:txBody>
          <a:bodyPr wrap="square" rtlCol="0">
            <a:spAutoFit/>
          </a:bodyPr>
          <a:lstStyle/>
          <a:p>
            <a:r>
              <a:rPr lang="en-US" dirty="0" smtClean="0"/>
              <a:t>Here we are assuming that the true variance of the two populations is the same.</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17</a:t>
            </a:fld>
            <a:endParaRPr lang="en-US"/>
          </a:p>
        </p:txBody>
      </p:sp>
    </p:spTree>
    <p:extLst>
      <p:ext uri="{BB962C8B-B14F-4D97-AF65-F5344CB8AC3E}">
        <p14:creationId xmlns:p14="http://schemas.microsoft.com/office/powerpoint/2010/main" val="35666139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1"/>
          <p:cNvSpPr txBox="1">
            <a:spLocks noChangeArrowheads="1"/>
          </p:cNvSpPr>
          <p:nvPr/>
        </p:nvSpPr>
        <p:spPr bwMode="auto">
          <a:xfrm>
            <a:off x="228600" y="381000"/>
            <a:ext cx="8686800" cy="6186488"/>
          </a:xfrm>
          <a:prstGeom prst="rect">
            <a:avLst/>
          </a:prstGeom>
          <a:noFill/>
          <a:ln w="9525">
            <a:noFill/>
            <a:miter lim="800000"/>
            <a:headEnd/>
            <a:tailEnd/>
          </a:ln>
        </p:spPr>
        <p:txBody>
          <a:bodyPr>
            <a:spAutoFit/>
          </a:bodyPr>
          <a:lstStyle/>
          <a:p>
            <a:r>
              <a:rPr lang="en-US" b="1" dirty="0">
                <a:latin typeface="Calibri" pitchFamily="34" charset="0"/>
              </a:rPr>
              <a:t>Two Sample T tests for </a:t>
            </a:r>
            <a:r>
              <a:rPr lang="en-US" b="1" i="1" dirty="0">
                <a:latin typeface="Calibri" pitchFamily="34" charset="0"/>
              </a:rPr>
              <a:t>Different </a:t>
            </a:r>
            <a:r>
              <a:rPr lang="en-US" b="1" dirty="0">
                <a:latin typeface="Calibri" pitchFamily="34" charset="0"/>
              </a:rPr>
              <a:t>Standard Deviations and Sample Sizes.</a:t>
            </a:r>
          </a:p>
          <a:p>
            <a:endParaRPr lang="en-US" dirty="0">
              <a:latin typeface="Calibri" pitchFamily="34" charset="0"/>
            </a:endParaRPr>
          </a:p>
          <a:p>
            <a:r>
              <a:rPr lang="en-US" dirty="0">
                <a:latin typeface="Calibri" pitchFamily="34" charset="0"/>
              </a:rPr>
              <a:t>Number of Degrees of Freedom:</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Null Hypothesis: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endParaRPr lang="en-US" dirty="0">
              <a:latin typeface="Calibri" pitchFamily="34" charset="0"/>
            </a:endParaRPr>
          </a:p>
          <a:p>
            <a:r>
              <a:rPr lang="en-US" dirty="0">
                <a:latin typeface="Calibri" pitchFamily="34" charset="0"/>
              </a:rPr>
              <a:t>Ha: </a:t>
            </a:r>
          </a:p>
        </p:txBody>
      </p:sp>
      <p:sp>
        <p:nvSpPr>
          <p:cNvPr id="58370"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71" name="Rectangle 3"/>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5837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73"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3124200"/>
            <a:ext cx="1828800" cy="409575"/>
          </a:xfrm>
          <a:prstGeom prst="rect">
            <a:avLst/>
          </a:prstGeom>
          <a:noFill/>
          <a:ln w="9525">
            <a:noFill/>
            <a:miter lim="800000"/>
            <a:headEnd/>
            <a:tailEnd/>
          </a:ln>
        </p:spPr>
      </p:pic>
      <p:sp>
        <p:nvSpPr>
          <p:cNvPr id="58374"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8375"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76" name="Rectangle 9"/>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58377"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7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43000" y="6096000"/>
            <a:ext cx="1685925" cy="409575"/>
          </a:xfrm>
          <a:prstGeom prst="rect">
            <a:avLst/>
          </a:prstGeom>
          <a:noFill/>
          <a:ln w="9525">
            <a:noFill/>
            <a:miter lim="800000"/>
            <a:headEnd/>
            <a:tailEnd/>
          </a:ln>
        </p:spPr>
      </p:pic>
      <p:sp>
        <p:nvSpPr>
          <p:cNvPr id="58379" name="Rectangle 12"/>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58380" name="Rectangle 1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81" name="Rectangle 1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838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8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4038600"/>
            <a:ext cx="2238375" cy="1219200"/>
          </a:xfrm>
          <a:prstGeom prst="rect">
            <a:avLst/>
          </a:prstGeom>
          <a:noFill/>
          <a:ln w="9525">
            <a:noFill/>
            <a:miter lim="800000"/>
            <a:headEnd/>
            <a:tailEnd/>
          </a:ln>
        </p:spPr>
      </p:pic>
      <p:sp>
        <p:nvSpPr>
          <p:cNvPr id="58384" name="Rectangle 3"/>
          <p:cNvSpPr>
            <a:spLocks noChangeArrowheads="1"/>
          </p:cNvSpPr>
          <p:nvPr/>
        </p:nvSpPr>
        <p:spPr bwMode="auto">
          <a:xfrm>
            <a:off x="0" y="1676400"/>
            <a:ext cx="9144000" cy="0"/>
          </a:xfrm>
          <a:prstGeom prst="rect">
            <a:avLst/>
          </a:prstGeom>
          <a:noFill/>
          <a:ln w="9525">
            <a:noFill/>
            <a:miter lim="800000"/>
            <a:headEnd/>
            <a:tailEnd/>
          </a:ln>
        </p:spPr>
        <p:txBody>
          <a:bodyPr wrap="none" anchor="ctr">
            <a:spAutoFit/>
          </a:bodyPr>
          <a:lstStyle/>
          <a:p>
            <a:endParaRPr lang="en-US"/>
          </a:p>
        </p:txBody>
      </p:sp>
      <p:sp>
        <p:nvSpPr>
          <p:cNvPr id="58385"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5838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53000" y="6096000"/>
            <a:ext cx="1038225" cy="438150"/>
          </a:xfrm>
          <a:prstGeom prst="rect">
            <a:avLst/>
          </a:prstGeom>
          <a:noFill/>
          <a:ln w="9525">
            <a:noFill/>
            <a:miter lim="800000"/>
            <a:headEnd/>
            <a:tailEnd/>
          </a:ln>
        </p:spPr>
      </p:pic>
      <p:sp>
        <p:nvSpPr>
          <p:cNvPr id="58387" name="Rectangle 6"/>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58388"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58389" name="Rectangle 9"/>
          <p:cNvSpPr>
            <a:spLocks noChangeArrowheads="1"/>
          </p:cNvSpPr>
          <p:nvPr/>
        </p:nvSpPr>
        <p:spPr bwMode="auto">
          <a:xfrm>
            <a:off x="0" y="2124075"/>
            <a:ext cx="9144000" cy="0"/>
          </a:xfrm>
          <a:prstGeom prst="rect">
            <a:avLst/>
          </a:prstGeom>
          <a:noFill/>
          <a:ln w="9525">
            <a:noFill/>
            <a:miter lim="800000"/>
            <a:headEnd/>
            <a:tailEnd/>
          </a:ln>
        </p:spPr>
        <p:txBody>
          <a:bodyPr wrap="none" anchor="ctr">
            <a:spAutoFit/>
          </a:bodyPr>
          <a:lstStyle/>
          <a:p>
            <a:endParaRPr lang="en-US"/>
          </a:p>
        </p:txBody>
      </p:sp>
      <p:pic>
        <p:nvPicPr>
          <p:cNvPr id="58392" name="Picture 2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71887" y="1276350"/>
            <a:ext cx="1800225" cy="14763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18</a:t>
            </a:fld>
            <a:endParaRPr lang="en-US"/>
          </a:p>
        </p:txBody>
      </p:sp>
    </p:spTree>
    <p:extLst>
      <p:ext uri="{BB962C8B-B14F-4D97-AF65-F5344CB8AC3E}">
        <p14:creationId xmlns:p14="http://schemas.microsoft.com/office/powerpoint/2010/main" val="15592418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dirty="0" smtClean="0"/>
              <a:t>This is the one I want for my </a:t>
            </a:r>
            <a:br>
              <a:rPr lang="en-US" dirty="0" smtClean="0"/>
            </a:br>
            <a:r>
              <a:rPr lang="en-US" dirty="0" smtClean="0"/>
              <a:t>snow-pole test for 2016 with 2 guesses!</a:t>
            </a:r>
            <a:endParaRPr lang="en-US" dirty="0"/>
          </a:p>
        </p:txBody>
      </p:sp>
      <p:pic>
        <p:nvPicPr>
          <p:cNvPr id="3" name="Picture 2" descr="CEE599_snowdepth_CDF_first_second_2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76400"/>
            <a:ext cx="5802348" cy="4768475"/>
          </a:xfrm>
          <a:prstGeom prst="rect">
            <a:avLst/>
          </a:prstGeom>
        </p:spPr>
      </p:pic>
      <p:sp>
        <p:nvSpPr>
          <p:cNvPr id="4" name="TextBox 3"/>
          <p:cNvSpPr txBox="1"/>
          <p:nvPr/>
        </p:nvSpPr>
        <p:spPr>
          <a:xfrm>
            <a:off x="6553200" y="1905000"/>
            <a:ext cx="1905000" cy="369332"/>
          </a:xfrm>
          <a:prstGeom prst="rect">
            <a:avLst/>
          </a:prstGeom>
          <a:noFill/>
        </p:spPr>
        <p:txBody>
          <a:bodyPr wrap="square" rtlCol="0">
            <a:spAutoFit/>
          </a:bodyPr>
          <a:lstStyle/>
          <a:p>
            <a:r>
              <a:rPr lang="en-US" dirty="0" smtClean="0"/>
              <a:t>Null:  </a:t>
            </a:r>
            <a:endParaRPr lang="en-US" dirty="0"/>
          </a:p>
        </p:txBody>
      </p:sp>
      <p:pic>
        <p:nvPicPr>
          <p:cNvPr id="5"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324600" y="2438400"/>
            <a:ext cx="1828800" cy="409575"/>
          </a:xfrm>
          <a:prstGeom prst="rect">
            <a:avLst/>
          </a:prstGeom>
          <a:noFill/>
          <a:ln w="9525">
            <a:noFill/>
            <a:miter lim="800000"/>
            <a:headEnd/>
            <a:tailEnd/>
          </a:ln>
        </p:spPr>
      </p:pic>
      <p:sp>
        <p:nvSpPr>
          <p:cNvPr id="6" name="TextBox 5"/>
          <p:cNvSpPr txBox="1"/>
          <p:nvPr/>
        </p:nvSpPr>
        <p:spPr>
          <a:xfrm>
            <a:off x="7696200" y="2438400"/>
            <a:ext cx="762000" cy="461665"/>
          </a:xfrm>
          <a:prstGeom prst="rect">
            <a:avLst/>
          </a:prstGeom>
          <a:solidFill>
            <a:schemeClr val="bg1"/>
          </a:solidFill>
        </p:spPr>
        <p:txBody>
          <a:bodyPr wrap="square" rtlCol="0">
            <a:spAutoFit/>
          </a:bodyPr>
          <a:lstStyle/>
          <a:p>
            <a:r>
              <a:rPr lang="en-US" sz="2400" dirty="0" smtClean="0"/>
              <a:t>0</a:t>
            </a:r>
            <a:endParaRPr lang="en-US" sz="2400" dirty="0"/>
          </a:p>
        </p:txBody>
      </p:sp>
      <p:sp>
        <p:nvSpPr>
          <p:cNvPr id="7" name="TextBox 6"/>
          <p:cNvSpPr txBox="1"/>
          <p:nvPr/>
        </p:nvSpPr>
        <p:spPr>
          <a:xfrm>
            <a:off x="5943600" y="3821668"/>
            <a:ext cx="1905000" cy="369332"/>
          </a:xfrm>
          <a:prstGeom prst="rect">
            <a:avLst/>
          </a:prstGeom>
          <a:noFill/>
        </p:spPr>
        <p:txBody>
          <a:bodyPr wrap="square" rtlCol="0">
            <a:spAutoFit/>
          </a:bodyPr>
          <a:lstStyle/>
          <a:p>
            <a:r>
              <a:rPr lang="en-US" dirty="0" smtClean="0"/>
              <a:t>Alternative:  </a:t>
            </a:r>
            <a:endParaRPr lang="en-US" dirty="0"/>
          </a:p>
        </p:txBody>
      </p:sp>
      <p:pic>
        <p:nvPicPr>
          <p:cNvPr id="8"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629400" y="4572000"/>
            <a:ext cx="1685925" cy="409575"/>
          </a:xfrm>
          <a:prstGeom prst="rect">
            <a:avLst/>
          </a:prstGeom>
          <a:noFill/>
          <a:ln w="9525">
            <a:noFill/>
            <a:miter lim="800000"/>
            <a:headEnd/>
            <a:tailEnd/>
          </a:ln>
        </p:spPr>
      </p:pic>
      <p:sp>
        <p:nvSpPr>
          <p:cNvPr id="9" name="TextBox 8"/>
          <p:cNvSpPr txBox="1"/>
          <p:nvPr/>
        </p:nvSpPr>
        <p:spPr>
          <a:xfrm>
            <a:off x="8001000" y="4567535"/>
            <a:ext cx="762000" cy="461665"/>
          </a:xfrm>
          <a:prstGeom prst="rect">
            <a:avLst/>
          </a:prstGeom>
          <a:solidFill>
            <a:schemeClr val="bg1"/>
          </a:solidFill>
        </p:spPr>
        <p:txBody>
          <a:bodyPr wrap="square" rtlCol="0">
            <a:spAutoFit/>
          </a:bodyPr>
          <a:lstStyle/>
          <a:p>
            <a:r>
              <a:rPr lang="en-US" sz="2400" dirty="0" smtClean="0"/>
              <a:t>0</a:t>
            </a:r>
            <a:endParaRPr lang="en-US" sz="2400" dirty="0"/>
          </a:p>
        </p:txBody>
      </p:sp>
      <p:cxnSp>
        <p:nvCxnSpPr>
          <p:cNvPr id="11" name="Straight Arrow Connector 10"/>
          <p:cNvCxnSpPr/>
          <p:nvPr/>
        </p:nvCxnSpPr>
        <p:spPr>
          <a:xfrm flipV="1">
            <a:off x="6705600" y="4953000"/>
            <a:ext cx="762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172200" y="5562600"/>
            <a:ext cx="1219200" cy="646331"/>
          </a:xfrm>
          <a:prstGeom prst="rect">
            <a:avLst/>
          </a:prstGeom>
          <a:noFill/>
        </p:spPr>
        <p:txBody>
          <a:bodyPr wrap="square" rtlCol="0">
            <a:spAutoFit/>
          </a:bodyPr>
          <a:lstStyle/>
          <a:p>
            <a:r>
              <a:rPr lang="en-US" dirty="0" smtClean="0"/>
              <a:t>Second guess</a:t>
            </a:r>
            <a:endParaRPr lang="en-US" dirty="0"/>
          </a:p>
        </p:txBody>
      </p:sp>
      <p:cxnSp>
        <p:nvCxnSpPr>
          <p:cNvPr id="13" name="Straight Arrow Connector 12"/>
          <p:cNvCxnSpPr>
            <a:endCxn id="8" idx="2"/>
          </p:cNvCxnSpPr>
          <p:nvPr/>
        </p:nvCxnSpPr>
        <p:spPr>
          <a:xfrm flipH="1" flipV="1">
            <a:off x="7472363" y="4981575"/>
            <a:ext cx="528637" cy="581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96200" y="5562600"/>
            <a:ext cx="1219200" cy="646331"/>
          </a:xfrm>
          <a:prstGeom prst="rect">
            <a:avLst/>
          </a:prstGeom>
          <a:noFill/>
        </p:spPr>
        <p:txBody>
          <a:bodyPr wrap="square" rtlCol="0">
            <a:spAutoFit/>
          </a:bodyPr>
          <a:lstStyle/>
          <a:p>
            <a:r>
              <a:rPr lang="en-US" dirty="0" smtClean="0"/>
              <a:t>First guess</a:t>
            </a:r>
            <a:endParaRPr lang="en-US" dirty="0"/>
          </a:p>
        </p:txBody>
      </p:sp>
      <p:sp>
        <p:nvSpPr>
          <p:cNvPr id="10" name="Slide Number Placeholder 9"/>
          <p:cNvSpPr>
            <a:spLocks noGrp="1"/>
          </p:cNvSpPr>
          <p:nvPr>
            <p:ph type="sldNum" sz="quarter" idx="12"/>
          </p:nvPr>
        </p:nvSpPr>
        <p:spPr/>
        <p:txBody>
          <a:bodyPr/>
          <a:lstStyle/>
          <a:p>
            <a:pPr>
              <a:defRPr/>
            </a:pPr>
            <a:fld id="{B4EF40A4-3685-466A-89FD-845C5FAA54BD}" type="slidenum">
              <a:rPr lang="en-US" smtClean="0"/>
              <a:pPr>
                <a:defRPr/>
              </a:pPr>
              <a:t>19</a:t>
            </a:fld>
            <a:endParaRPr lang="en-US"/>
          </a:p>
        </p:txBody>
      </p:sp>
    </p:spTree>
    <p:extLst>
      <p:ext uri="{BB962C8B-B14F-4D97-AF65-F5344CB8AC3E}">
        <p14:creationId xmlns:p14="http://schemas.microsoft.com/office/powerpoint/2010/main" val="19075296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4587"/>
          </a:xfrm>
        </p:spPr>
        <p:txBody>
          <a:bodyPr>
            <a:normAutofit fontScale="90000"/>
          </a:bodyPr>
          <a:lstStyle/>
          <a:p>
            <a:r>
              <a:rPr lang="en-US" dirty="0" smtClean="0"/>
              <a:t>Class Project: Only for Grads</a:t>
            </a:r>
            <a:endParaRPr lang="en-US" dirty="0"/>
          </a:p>
        </p:txBody>
      </p:sp>
      <p:sp>
        <p:nvSpPr>
          <p:cNvPr id="3" name="Content Placeholder 2"/>
          <p:cNvSpPr>
            <a:spLocks noGrp="1"/>
          </p:cNvSpPr>
          <p:nvPr>
            <p:ph idx="1"/>
          </p:nvPr>
        </p:nvSpPr>
        <p:spPr>
          <a:xfrm>
            <a:off x="457200" y="995641"/>
            <a:ext cx="8229600" cy="5725834"/>
          </a:xfrm>
        </p:spPr>
        <p:txBody>
          <a:bodyPr>
            <a:normAutofit fontScale="77500" lnSpcReduction="20000"/>
          </a:bodyPr>
          <a:lstStyle/>
          <a:p>
            <a:r>
              <a:rPr lang="en-US" dirty="0" smtClean="0"/>
              <a:t>Undergrads, write “I am an undergrad” on that homework problem.  </a:t>
            </a:r>
          </a:p>
          <a:p>
            <a:r>
              <a:rPr lang="en-US" dirty="0" smtClean="0"/>
              <a:t>Topic and Partner this week.</a:t>
            </a:r>
          </a:p>
          <a:p>
            <a:r>
              <a:rPr lang="en-US" dirty="0" smtClean="0"/>
              <a:t>Update will be due on Oct 31</a:t>
            </a:r>
            <a:r>
              <a:rPr lang="en-US" baseline="30000" dirty="0" smtClean="0"/>
              <a:t>st</a:t>
            </a:r>
            <a:r>
              <a:rPr lang="en-US" dirty="0" smtClean="0"/>
              <a:t> – for this assignment, you will need to provide plots of your data and clear questions of exactly what you will test with the data</a:t>
            </a:r>
          </a:p>
          <a:p>
            <a:r>
              <a:rPr lang="en-US" dirty="0" smtClean="0"/>
              <a:t>This is 25% of your grade, so the work required is substantially more than a homework assignment, so I don’t want you to redo a homework assignment with new data.</a:t>
            </a:r>
          </a:p>
          <a:p>
            <a:r>
              <a:rPr lang="en-US" dirty="0" smtClean="0"/>
              <a:t>I want you to demonstrate an ability to apply the tools we’ve been using in an intelligent way and to clearly communicate how and why you’re using these tools and what they tell you about the data (as well as what they don’t).  You will need to be able to write a 10-page report (which includes graphs).</a:t>
            </a:r>
          </a:p>
          <a:p>
            <a:r>
              <a:rPr lang="en-US" dirty="0" smtClean="0"/>
              <a:t>Look at some of the papers on the canvas site to see how the tools we are learning are used for real science.</a:t>
            </a:r>
            <a:endParaRPr lang="en-US" dirty="0"/>
          </a:p>
        </p:txBody>
      </p:sp>
      <p:sp>
        <p:nvSpPr>
          <p:cNvPr id="4" name="Slide Number Placeholder 3"/>
          <p:cNvSpPr>
            <a:spLocks noGrp="1"/>
          </p:cNvSpPr>
          <p:nvPr>
            <p:ph type="sldNum" sz="quarter" idx="12"/>
          </p:nvPr>
        </p:nvSpPr>
        <p:spPr/>
        <p:txBody>
          <a:bodyPr/>
          <a:lstStyle/>
          <a:p>
            <a:fld id="{54FB0F69-D441-C244-982B-B90083AF54D8}" type="slidenum">
              <a:rPr lang="en-US" smtClean="0"/>
              <a:t>2</a:t>
            </a:fld>
            <a:endParaRPr lang="en-US"/>
          </a:p>
        </p:txBody>
      </p:sp>
    </p:spTree>
    <p:extLst>
      <p:ext uri="{BB962C8B-B14F-4D97-AF65-F5344CB8AC3E}">
        <p14:creationId xmlns:p14="http://schemas.microsoft.com/office/powerpoint/2010/main" val="38992302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2000" y="609600"/>
            <a:ext cx="1800225" cy="1476375"/>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2013183171"/>
              </p:ext>
            </p:extLst>
          </p:nvPr>
        </p:nvGraphicFramePr>
        <p:xfrm>
          <a:off x="4343400" y="304800"/>
          <a:ext cx="3581400" cy="5638802"/>
        </p:xfrm>
        <a:graphic>
          <a:graphicData uri="http://schemas.openxmlformats.org/drawingml/2006/table">
            <a:tbl>
              <a:tblPr/>
              <a:tblGrid>
                <a:gridCol w="1193800"/>
                <a:gridCol w="1193800"/>
                <a:gridCol w="1193800"/>
              </a:tblGrid>
              <a:tr h="422050">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first guess</a:t>
                      </a:r>
                    </a:p>
                  </a:txBody>
                  <a:tcPr marL="11360" marR="11360" marT="1136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second guess</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22.5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15.5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18.5</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19</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20</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endParaRPr lang="en-US" sz="1100" b="0" i="0" u="none" strike="noStrike">
                        <a:solidFill>
                          <a:srgbClr val="000000"/>
                        </a:solidFill>
                        <a:effectLst/>
                        <a:latin typeface="Calibri"/>
                      </a:endParaRP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18</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Mean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17.9</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18.1</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Mode</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18.0</a:t>
                      </a:r>
                    </a:p>
                  </a:txBody>
                  <a:tcPr marL="11360" marR="11360" marT="11360" marB="0" anchor="b">
                    <a:lnL>
                      <a:noFill/>
                    </a:lnL>
                    <a:lnR>
                      <a:noFill/>
                    </a:lnR>
                    <a:lnT>
                      <a:noFill/>
                    </a:lnT>
                    <a:lnB>
                      <a:noFill/>
                    </a:lnB>
                  </a:tcPr>
                </a:tc>
              </a:tr>
              <a:tr h="217941">
                <a:tc>
                  <a:txBody>
                    <a:bodyPr/>
                    <a:lstStyle/>
                    <a:p>
                      <a:pPr algn="l" fontAlgn="b"/>
                      <a:r>
                        <a:rPr lang="en-US" sz="1100" b="1" i="0" u="none" strike="noStrike">
                          <a:solidFill>
                            <a:srgbClr val="000000"/>
                          </a:solidFill>
                          <a:effectLst/>
                          <a:latin typeface="Calibri"/>
                        </a:rPr>
                        <a:t>Median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17.5</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18.0</a:t>
                      </a:r>
                    </a:p>
                  </a:txBody>
                  <a:tcPr marL="11360" marR="11360" marT="11360" marB="0" anchor="b">
                    <a:lnL>
                      <a:noFill/>
                    </a:lnL>
                    <a:lnR>
                      <a:noFill/>
                    </a:lnR>
                    <a:lnT>
                      <a:noFill/>
                    </a:lnT>
                    <a:lnB>
                      <a:noFill/>
                    </a:lnB>
                  </a:tcPr>
                </a:tc>
              </a:tr>
              <a:tr h="422050">
                <a:tc>
                  <a:txBody>
                    <a:bodyPr/>
                    <a:lstStyle/>
                    <a:p>
                      <a:pPr algn="l" fontAlgn="b"/>
                      <a:r>
                        <a:rPr lang="en-US" sz="1100" b="1" i="0" u="none" strike="noStrike">
                          <a:solidFill>
                            <a:srgbClr val="000000"/>
                          </a:solidFill>
                          <a:effectLst/>
                          <a:latin typeface="Calibri"/>
                        </a:rPr>
                        <a:t>Standard Deviation</a:t>
                      </a:r>
                    </a:p>
                  </a:txBody>
                  <a:tcPr marL="11360" marR="11360" marT="11360" marB="0" anchor="b">
                    <a:lnL>
                      <a:noFill/>
                    </a:lnL>
                    <a:lnR>
                      <a:noFill/>
                    </a:lnR>
                    <a:lnT>
                      <a:noFill/>
                    </a:lnT>
                    <a:lnB>
                      <a:noFill/>
                    </a:lnB>
                  </a:tcPr>
                </a:tc>
                <a:tc>
                  <a:txBody>
                    <a:bodyPr/>
                    <a:lstStyle/>
                    <a:p>
                      <a:pPr algn="r" fontAlgn="b"/>
                      <a:r>
                        <a:rPr lang="en-US" sz="1100" b="1" i="0" u="none" strike="noStrike">
                          <a:solidFill>
                            <a:srgbClr val="000000"/>
                          </a:solidFill>
                          <a:effectLst/>
                          <a:latin typeface="Calibri"/>
                        </a:rPr>
                        <a:t>1.7</a:t>
                      </a:r>
                    </a:p>
                  </a:txBody>
                  <a:tcPr marL="11360" marR="11360" marT="11360" marB="0" anchor="b">
                    <a:lnL>
                      <a:noFill/>
                    </a:lnL>
                    <a:lnR>
                      <a:noFill/>
                    </a:lnR>
                    <a:lnT>
                      <a:noFill/>
                    </a:lnT>
                    <a:lnB>
                      <a:noFill/>
                    </a:lnB>
                  </a:tcPr>
                </a:tc>
                <a:tc>
                  <a:txBody>
                    <a:bodyPr/>
                    <a:lstStyle/>
                    <a:p>
                      <a:pPr algn="r" fontAlgn="b"/>
                      <a:r>
                        <a:rPr lang="en-US" sz="1100" b="1" i="0" u="none" strike="noStrike" dirty="0">
                          <a:solidFill>
                            <a:srgbClr val="000000"/>
                          </a:solidFill>
                          <a:effectLst/>
                          <a:latin typeface="Calibri"/>
                        </a:rPr>
                        <a:t>0.6</a:t>
                      </a:r>
                    </a:p>
                  </a:txBody>
                  <a:tcPr marL="11360" marR="11360" marT="11360" marB="0" anchor="b">
                    <a:lnL>
                      <a:noFill/>
                    </a:lnL>
                    <a:lnR>
                      <a:noFill/>
                    </a:lnR>
                    <a:lnT>
                      <a:noFill/>
                    </a:lnT>
                    <a:lnB>
                      <a:noFill/>
                    </a:lnB>
                  </a:tcPr>
                </a:tc>
              </a:tr>
            </a:tbl>
          </a:graphicData>
        </a:graphic>
      </p:graphicFrame>
      <p:sp>
        <p:nvSpPr>
          <p:cNvPr id="6" name="TextBox 5"/>
          <p:cNvSpPr txBox="1"/>
          <p:nvPr/>
        </p:nvSpPr>
        <p:spPr>
          <a:xfrm>
            <a:off x="5715000" y="228600"/>
            <a:ext cx="762000" cy="369332"/>
          </a:xfrm>
          <a:prstGeom prst="rect">
            <a:avLst/>
          </a:prstGeom>
          <a:noFill/>
        </p:spPr>
        <p:txBody>
          <a:bodyPr wrap="square" rtlCol="0">
            <a:spAutoFit/>
          </a:bodyPr>
          <a:lstStyle/>
          <a:p>
            <a:r>
              <a:rPr lang="en-US" dirty="0" smtClean="0"/>
              <a:t>y</a:t>
            </a:r>
            <a:endParaRPr lang="en-US" dirty="0"/>
          </a:p>
        </p:txBody>
      </p:sp>
      <p:sp>
        <p:nvSpPr>
          <p:cNvPr id="7" name="TextBox 6"/>
          <p:cNvSpPr txBox="1"/>
          <p:nvPr/>
        </p:nvSpPr>
        <p:spPr>
          <a:xfrm>
            <a:off x="7315200" y="228600"/>
            <a:ext cx="762000" cy="369332"/>
          </a:xfrm>
          <a:prstGeom prst="rect">
            <a:avLst/>
          </a:prstGeom>
          <a:noFill/>
        </p:spPr>
        <p:txBody>
          <a:bodyPr wrap="square" rtlCol="0">
            <a:spAutoFit/>
          </a:bodyPr>
          <a:lstStyle/>
          <a:p>
            <a:r>
              <a:rPr lang="en-US" dirty="0" smtClean="0"/>
              <a:t>x</a:t>
            </a:r>
            <a:endParaRPr lang="en-US" dirty="0"/>
          </a:p>
        </p:txBody>
      </p:sp>
      <p:sp>
        <p:nvSpPr>
          <p:cNvPr id="8" name="TextBox 7"/>
          <p:cNvSpPr txBox="1"/>
          <p:nvPr/>
        </p:nvSpPr>
        <p:spPr>
          <a:xfrm>
            <a:off x="3657600" y="1295400"/>
            <a:ext cx="2057400" cy="369332"/>
          </a:xfrm>
          <a:prstGeom prst="rect">
            <a:avLst/>
          </a:prstGeom>
          <a:noFill/>
        </p:spPr>
        <p:txBody>
          <a:bodyPr wrap="square" rtlCol="0">
            <a:spAutoFit/>
          </a:bodyPr>
          <a:lstStyle/>
          <a:p>
            <a:r>
              <a:rPr lang="en-US" dirty="0" smtClean="0"/>
              <a:t>m = n = 19</a:t>
            </a:r>
            <a:endParaRPr lang="en-US" dirty="0"/>
          </a:p>
        </p:txBody>
      </p:sp>
      <p:sp>
        <p:nvSpPr>
          <p:cNvPr id="10" name="TextBox 9"/>
          <p:cNvSpPr txBox="1"/>
          <p:nvPr/>
        </p:nvSpPr>
        <p:spPr>
          <a:xfrm>
            <a:off x="990600" y="2590800"/>
            <a:ext cx="1600200" cy="369332"/>
          </a:xfrm>
          <a:prstGeom prst="rect">
            <a:avLst/>
          </a:prstGeom>
          <a:noFill/>
        </p:spPr>
        <p:txBody>
          <a:bodyPr wrap="square" rtlCol="0">
            <a:spAutoFit/>
          </a:bodyPr>
          <a:lstStyle/>
          <a:p>
            <a:r>
              <a:rPr lang="en-US" dirty="0" smtClean="0"/>
              <a:t>I get 22.4</a:t>
            </a:r>
            <a:endParaRPr lang="en-US" dirty="0"/>
          </a:p>
        </p:txBody>
      </p:sp>
      <p:pic>
        <p:nvPicPr>
          <p:cNvPr id="1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3581400"/>
            <a:ext cx="2238375" cy="1219200"/>
          </a:xfrm>
          <a:prstGeom prst="rect">
            <a:avLst/>
          </a:prstGeom>
          <a:noFill/>
          <a:ln w="9525">
            <a:noFill/>
            <a:miter lim="800000"/>
            <a:headEnd/>
            <a:tailEnd/>
          </a:ln>
        </p:spPr>
      </p:pic>
      <p:sp>
        <p:nvSpPr>
          <p:cNvPr id="12" name="TextBox 11"/>
          <p:cNvSpPr txBox="1"/>
          <p:nvPr/>
        </p:nvSpPr>
        <p:spPr>
          <a:xfrm>
            <a:off x="838200" y="5181600"/>
            <a:ext cx="2133600" cy="1200329"/>
          </a:xfrm>
          <a:prstGeom prst="rect">
            <a:avLst/>
          </a:prstGeom>
          <a:noFill/>
        </p:spPr>
        <p:txBody>
          <a:bodyPr wrap="square" rtlCol="0">
            <a:spAutoFit/>
          </a:bodyPr>
          <a:lstStyle/>
          <a:p>
            <a:r>
              <a:rPr lang="en-US" dirty="0" smtClean="0"/>
              <a:t>=0.2 / 0.4</a:t>
            </a:r>
          </a:p>
          <a:p>
            <a:endParaRPr lang="en-US" dirty="0"/>
          </a:p>
          <a:p>
            <a:r>
              <a:rPr lang="en-US" dirty="0" smtClean="0"/>
              <a:t>= 0.5</a:t>
            </a:r>
          </a:p>
          <a:p>
            <a:endParaRPr lang="en-US" dirty="0"/>
          </a:p>
        </p:txBody>
      </p:sp>
      <p:pic>
        <p:nvPicPr>
          <p:cNvPr id="13"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6019800"/>
            <a:ext cx="1038225" cy="4381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4EF40A4-3685-466A-89FD-845C5FAA54BD}" type="slidenum">
              <a:rPr lang="en-US" smtClean="0"/>
              <a:pPr>
                <a:defRPr/>
              </a:pPr>
              <a:t>20</a:t>
            </a:fld>
            <a:endParaRPr lang="en-US"/>
          </a:p>
        </p:txBody>
      </p:sp>
    </p:spTree>
    <p:extLst>
      <p:ext uri="{BB962C8B-B14F-4D97-AF65-F5344CB8AC3E}">
        <p14:creationId xmlns:p14="http://schemas.microsoft.com/office/powerpoint/2010/main" val="23615110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0.5 is not larger than 1.7.</a:t>
            </a:r>
            <a:br>
              <a:rPr lang="en-US" dirty="0" smtClean="0"/>
            </a:br>
            <a:r>
              <a:rPr lang="en-US" dirty="0" smtClean="0"/>
              <a:t>Do not reject the null.</a:t>
            </a:r>
            <a:endParaRPr lang="en-US" dirty="0"/>
          </a:p>
        </p:txBody>
      </p:sp>
      <p:pic>
        <p:nvPicPr>
          <p:cNvPr id="3" name="Picture 2"/>
          <p:cNvPicPr>
            <a:picLocks noChangeAspect="1"/>
          </p:cNvPicPr>
          <p:nvPr/>
        </p:nvPicPr>
        <p:blipFill>
          <a:blip r:embed="rId2"/>
          <a:stretch>
            <a:fillRect/>
          </a:stretch>
        </p:blipFill>
        <p:spPr>
          <a:xfrm>
            <a:off x="0" y="1707209"/>
            <a:ext cx="9144000" cy="4967581"/>
          </a:xfrm>
          <a:prstGeom prst="rect">
            <a:avLst/>
          </a:prstGeom>
        </p:spPr>
      </p:pic>
      <p:sp>
        <p:nvSpPr>
          <p:cNvPr id="4" name="Oval 3"/>
          <p:cNvSpPr/>
          <p:nvPr/>
        </p:nvSpPr>
        <p:spPr>
          <a:xfrm>
            <a:off x="5181600" y="990600"/>
            <a:ext cx="838200" cy="5867400"/>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676400" y="6248400"/>
            <a:ext cx="7315200" cy="76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 y="6211669"/>
            <a:ext cx="2133600" cy="646331"/>
          </a:xfrm>
          <a:prstGeom prst="rect">
            <a:avLst/>
          </a:prstGeom>
          <a:noFill/>
        </p:spPr>
        <p:txBody>
          <a:bodyPr wrap="square" rtlCol="0">
            <a:spAutoFit/>
          </a:bodyPr>
          <a:lstStyle/>
          <a:p>
            <a:r>
              <a:rPr lang="en-US" dirty="0" smtClean="0"/>
              <a:t>From </a:t>
            </a:r>
            <a:r>
              <a:rPr lang="en-US" dirty="0" err="1" smtClean="0"/>
              <a:t>stats_tables.PDF</a:t>
            </a:r>
            <a:endParaRPr lang="en-US" dirty="0"/>
          </a:p>
        </p:txBody>
      </p:sp>
      <p:sp>
        <p:nvSpPr>
          <p:cNvPr id="7" name="Slide Number Placeholder 6"/>
          <p:cNvSpPr>
            <a:spLocks noGrp="1"/>
          </p:cNvSpPr>
          <p:nvPr>
            <p:ph type="sldNum" sz="quarter" idx="12"/>
          </p:nvPr>
        </p:nvSpPr>
        <p:spPr/>
        <p:txBody>
          <a:bodyPr/>
          <a:lstStyle/>
          <a:p>
            <a:pPr>
              <a:defRPr/>
            </a:pPr>
            <a:fld id="{B4EF40A4-3685-466A-89FD-845C5FAA54BD}" type="slidenum">
              <a:rPr lang="en-US" smtClean="0"/>
              <a:pPr>
                <a:defRPr/>
              </a:pPr>
              <a:t>21</a:t>
            </a:fld>
            <a:endParaRPr lang="en-US"/>
          </a:p>
        </p:txBody>
      </p:sp>
    </p:spTree>
    <p:extLst>
      <p:ext uri="{BB962C8B-B14F-4D97-AF65-F5344CB8AC3E}">
        <p14:creationId xmlns:p14="http://schemas.microsoft.com/office/powerpoint/2010/main" val="14347327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a:latin typeface="Calibri" pitchFamily="34" charset="0"/>
              </a:rPr>
              <a:t>Inferences Regarding the Standard Deviation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22</a:t>
            </a:fld>
            <a:endParaRPr lang="en-US"/>
          </a:p>
        </p:txBody>
      </p:sp>
    </p:spTree>
    <p:extLst>
      <p:ext uri="{BB962C8B-B14F-4D97-AF65-F5344CB8AC3E}">
        <p14:creationId xmlns:p14="http://schemas.microsoft.com/office/powerpoint/2010/main" val="14694607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2313" y="1543105"/>
            <a:ext cx="7772400" cy="1362075"/>
          </a:xfrm>
        </p:spPr>
        <p:txBody>
          <a:bodyPr>
            <a:normAutofit fontScale="90000"/>
          </a:bodyPr>
          <a:lstStyle/>
          <a:p>
            <a:r>
              <a:rPr lang="en-US" dirty="0" smtClean="0"/>
              <a:t>Does the central limit theorem apply to the standard Deviation?</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23</a:t>
            </a:fld>
            <a:endParaRPr lang="en-US"/>
          </a:p>
        </p:txBody>
      </p:sp>
    </p:spTree>
    <p:extLst>
      <p:ext uri="{BB962C8B-B14F-4D97-AF65-F5344CB8AC3E}">
        <p14:creationId xmlns:p14="http://schemas.microsoft.com/office/powerpoint/2010/main" val="3010147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1"/>
          <p:cNvSpPr txBox="1">
            <a:spLocks noChangeArrowheads="1"/>
          </p:cNvSpPr>
          <p:nvPr/>
        </p:nvSpPr>
        <p:spPr bwMode="auto">
          <a:xfrm>
            <a:off x="152400" y="304800"/>
            <a:ext cx="8839200" cy="7848600"/>
          </a:xfrm>
          <a:prstGeom prst="rect">
            <a:avLst/>
          </a:prstGeom>
          <a:noFill/>
          <a:ln w="9525">
            <a:noFill/>
            <a:miter lim="800000"/>
            <a:headEnd/>
            <a:tailEnd/>
          </a:ln>
        </p:spPr>
        <p:txBody>
          <a:bodyPr>
            <a:spAutoFit/>
          </a:bodyPr>
          <a:lstStyle/>
          <a:p>
            <a:r>
              <a:rPr lang="en-US" b="1" dirty="0">
                <a:latin typeface="Calibri" pitchFamily="34" charset="0"/>
              </a:rPr>
              <a:t>Inferences Regarding the Standard Deviation:</a:t>
            </a:r>
          </a:p>
          <a:p>
            <a:endParaRPr lang="en-US" dirty="0">
              <a:latin typeface="Calibri" pitchFamily="34" charset="0"/>
            </a:endParaRPr>
          </a:p>
          <a:p>
            <a:r>
              <a:rPr lang="en-US" dirty="0">
                <a:latin typeface="Calibri" pitchFamily="34" charset="0"/>
              </a:rPr>
              <a:t>The central limit theorem does not apply to random samples of the variance from a population; however, assuming an underlying normal distribution, we can test some hypotheses regarding the variance of a sample:</a:t>
            </a:r>
          </a:p>
          <a:p>
            <a:endParaRPr lang="en-US" dirty="0">
              <a:latin typeface="Calibri" pitchFamily="34" charset="0"/>
            </a:endParaRPr>
          </a:p>
          <a:p>
            <a:r>
              <a:rPr lang="en-US" dirty="0">
                <a:latin typeface="Calibri" pitchFamily="34" charset="0"/>
              </a:rPr>
              <a:t>Single sample test from a population with “known” standard deviation:</a:t>
            </a:r>
          </a:p>
          <a:p>
            <a:endParaRPr lang="en-US" dirty="0">
              <a:latin typeface="Calibri" pitchFamily="34" charset="0"/>
            </a:endParaRPr>
          </a:p>
          <a:p>
            <a:endParaRPr lang="en-US" dirty="0">
              <a:latin typeface="Calibri" pitchFamily="34" charset="0"/>
            </a:endParaRPr>
          </a:p>
          <a:p>
            <a:r>
              <a:rPr lang="en-US" dirty="0">
                <a:latin typeface="Calibri" pitchFamily="34" charset="0"/>
              </a:rPr>
              <a:t>Let   X1, X2, . . . ,</a:t>
            </a:r>
            <a:r>
              <a:rPr lang="en-US" dirty="0" err="1">
                <a:latin typeface="Calibri" pitchFamily="34" charset="0"/>
              </a:rPr>
              <a:t>Xn</a:t>
            </a:r>
            <a:r>
              <a:rPr lang="en-US" dirty="0">
                <a:latin typeface="Calibri" pitchFamily="34" charset="0"/>
              </a:rPr>
              <a:t> be a random sample from a normal distribution with parameters </a:t>
            </a:r>
            <a:r>
              <a:rPr lang="el-GR" dirty="0">
                <a:latin typeface="Calibri" pitchFamily="34" charset="0"/>
              </a:rPr>
              <a:t>μ</a:t>
            </a:r>
            <a:r>
              <a:rPr lang="en-US" dirty="0">
                <a:latin typeface="Calibri" pitchFamily="34" charset="0"/>
              </a:rPr>
              <a:t> and </a:t>
            </a:r>
            <a:r>
              <a:rPr lang="el-GR" dirty="0">
                <a:latin typeface="Calibri" pitchFamily="34" charset="0"/>
              </a:rPr>
              <a:t>σ</a:t>
            </a:r>
            <a:endParaRPr lang="en-US" dirty="0">
              <a:latin typeface="Calibri" pitchFamily="34" charset="0"/>
            </a:endParaRPr>
          </a:p>
          <a:p>
            <a:endParaRPr lang="en-US" dirty="0">
              <a:latin typeface="Calibri" pitchFamily="34" charset="0"/>
            </a:endParaRPr>
          </a:p>
          <a:p>
            <a:r>
              <a:rPr lang="en-US" dirty="0">
                <a:latin typeface="Calibri" pitchFamily="34" charset="0"/>
              </a:rPr>
              <a:t>Then the 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Is Chi Squared distributed with n-1 degrees of freedom.</a:t>
            </a:r>
          </a:p>
          <a:p>
            <a:endParaRPr lang="en-US" dirty="0">
              <a:latin typeface="Calibri" pitchFamily="34" charset="0"/>
            </a:endParaRPr>
          </a:p>
          <a:p>
            <a:r>
              <a:rPr lang="en-US" dirty="0" smtClean="0">
                <a:latin typeface="Calibri" pitchFamily="34" charset="0"/>
              </a:rPr>
              <a:t>Tables (see 2</a:t>
            </a:r>
            <a:r>
              <a:rPr lang="en-US" baseline="30000" dirty="0" smtClean="0">
                <a:latin typeface="Calibri" pitchFamily="34" charset="0"/>
              </a:rPr>
              <a:t>nd</a:t>
            </a:r>
            <a:r>
              <a:rPr lang="en-US" dirty="0" smtClean="0">
                <a:latin typeface="Calibri" pitchFamily="34" charset="0"/>
              </a:rPr>
              <a:t> page of </a:t>
            </a:r>
            <a:r>
              <a:rPr lang="en-US" dirty="0" err="1" smtClean="0">
                <a:latin typeface="Calibri" pitchFamily="34" charset="0"/>
              </a:rPr>
              <a:t>stats_tables.PDF</a:t>
            </a:r>
            <a:r>
              <a:rPr lang="en-US" dirty="0" smtClean="0">
                <a:latin typeface="Calibri" pitchFamily="34" charset="0"/>
              </a:rPr>
              <a:t> on canvas, or):</a:t>
            </a:r>
            <a:endParaRPr lang="en-US" dirty="0">
              <a:latin typeface="Calibri" pitchFamily="34" charset="0"/>
            </a:endParaRPr>
          </a:p>
          <a:p>
            <a:r>
              <a:rPr lang="en-US" dirty="0">
                <a:latin typeface="Calibri" pitchFamily="34" charset="0"/>
                <a:hlinkClick r:id="rId2"/>
              </a:rPr>
              <a:t>http://www.itl.nist.gov/div898/handbook/eda/section3/eda3674.htm</a:t>
            </a:r>
            <a:endParaRPr lang="en-US" dirty="0">
              <a:latin typeface="Calibri" pitchFamily="34" charset="0"/>
            </a:endParaRPr>
          </a:p>
          <a:p>
            <a:endParaRPr lang="en-US" dirty="0">
              <a:latin typeface="Calibri" pitchFamily="34" charset="0"/>
            </a:endParaRPr>
          </a:p>
          <a:p>
            <a:r>
              <a:rPr lang="en-US" dirty="0">
                <a:latin typeface="Calibri" pitchFamily="34" charset="0"/>
                <a:hlinkClick r:id="rId3"/>
              </a:rPr>
              <a:t>http://www.stat.tamu.edu/~west/applets/chisqdemo.html</a:t>
            </a:r>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p:txBody>
      </p:sp>
      <p:sp>
        <p:nvSpPr>
          <p:cNvPr id="6041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041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90600" y="3962400"/>
            <a:ext cx="1790700" cy="790575"/>
          </a:xfrm>
          <a:prstGeom prst="rect">
            <a:avLst/>
          </a:prstGeom>
          <a:noFill/>
          <a:ln w="9525">
            <a:noFill/>
            <a:miter lim="800000"/>
            <a:headEnd/>
            <a:tailEnd/>
          </a:ln>
        </p:spPr>
      </p:pic>
      <p:sp>
        <p:nvSpPr>
          <p:cNvPr id="60420" name="Rectangle 3"/>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24</a:t>
            </a:fld>
            <a:endParaRPr lang="en-US"/>
          </a:p>
        </p:txBody>
      </p:sp>
    </p:spTree>
    <p:extLst>
      <p:ext uri="{BB962C8B-B14F-4D97-AF65-F5344CB8AC3E}">
        <p14:creationId xmlns:p14="http://schemas.microsoft.com/office/powerpoint/2010/main" val="5869980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1"/>
          <p:cNvSpPr txBox="1">
            <a:spLocks noChangeArrowheads="1"/>
          </p:cNvSpPr>
          <p:nvPr/>
        </p:nvSpPr>
        <p:spPr bwMode="auto">
          <a:xfrm>
            <a:off x="228600" y="381000"/>
            <a:ext cx="8686800" cy="6462713"/>
          </a:xfrm>
          <a:prstGeom prst="rect">
            <a:avLst/>
          </a:prstGeom>
          <a:noFill/>
          <a:ln w="9525">
            <a:noFill/>
            <a:miter lim="800000"/>
            <a:headEnd/>
            <a:tailEnd/>
          </a:ln>
        </p:spPr>
        <p:txBody>
          <a:bodyPr>
            <a:spAutoFit/>
          </a:bodyPr>
          <a:lstStyle/>
          <a:p>
            <a:r>
              <a:rPr lang="en-US" dirty="0">
                <a:latin typeface="Calibri" pitchFamily="34" charset="0"/>
              </a:rPr>
              <a:t>Using this approach we can broadly test the hypothesis that an arbitrary sample variance is from the population  with assumed known variance.</a:t>
            </a:r>
          </a:p>
          <a:p>
            <a:endParaRPr lang="en-US" dirty="0">
              <a:latin typeface="Calibri" pitchFamily="34" charset="0"/>
            </a:endParaRPr>
          </a:p>
          <a:p>
            <a:endParaRPr lang="en-US" dirty="0">
              <a:latin typeface="Calibri" pitchFamily="34" charset="0"/>
            </a:endParaRPr>
          </a:p>
          <a:p>
            <a:r>
              <a:rPr lang="en-US" dirty="0">
                <a:latin typeface="Calibri" pitchFamily="34" charset="0"/>
              </a:rPr>
              <a:t>Example:</a:t>
            </a:r>
          </a:p>
          <a:p>
            <a:endParaRPr lang="en-US" dirty="0">
              <a:latin typeface="Calibri" pitchFamily="34" charset="0"/>
            </a:endParaRPr>
          </a:p>
          <a:p>
            <a:r>
              <a:rPr lang="en-US" dirty="0">
                <a:latin typeface="Calibri" pitchFamily="34" charset="0"/>
              </a:rPr>
              <a:t>Suppose we have a long record of temperature at a station from which we estimate: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 shorter period of 20 years at the end of the record has a sample standard deviation: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Does this sample statistic suggest a statistically significant change in the standard deviation at this station location?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6144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2590800"/>
            <a:ext cx="1047750" cy="409575"/>
          </a:xfrm>
          <a:prstGeom prst="rect">
            <a:avLst/>
          </a:prstGeom>
          <a:noFill/>
          <a:ln w="9525">
            <a:noFill/>
            <a:miter lim="800000"/>
            <a:headEnd/>
            <a:tailEnd/>
          </a:ln>
        </p:spPr>
      </p:pic>
      <p:sp>
        <p:nvSpPr>
          <p:cNvPr id="61444"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144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1446"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7"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4114800"/>
            <a:ext cx="942975" cy="409575"/>
          </a:xfrm>
          <a:prstGeom prst="rect">
            <a:avLst/>
          </a:prstGeom>
          <a:noFill/>
          <a:ln w="9525">
            <a:noFill/>
            <a:miter lim="800000"/>
            <a:headEnd/>
            <a:tailEnd/>
          </a:ln>
        </p:spPr>
      </p:pic>
      <p:sp>
        <p:nvSpPr>
          <p:cNvPr id="61448"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715000"/>
            <a:ext cx="1790700" cy="790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25</a:t>
            </a:fld>
            <a:endParaRPr lang="en-US"/>
          </a:p>
        </p:txBody>
      </p:sp>
    </p:spTree>
    <p:extLst>
      <p:ext uri="{BB962C8B-B14F-4D97-AF65-F5344CB8AC3E}">
        <p14:creationId xmlns:p14="http://schemas.microsoft.com/office/powerpoint/2010/main" val="8594788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1"/>
          <p:cNvSpPr txBox="1">
            <a:spLocks noChangeArrowheads="1"/>
          </p:cNvSpPr>
          <p:nvPr/>
        </p:nvSpPr>
        <p:spPr bwMode="auto">
          <a:xfrm>
            <a:off x="228600" y="381000"/>
            <a:ext cx="8686800" cy="6462713"/>
          </a:xfrm>
          <a:prstGeom prst="rect">
            <a:avLst/>
          </a:prstGeom>
          <a:noFill/>
          <a:ln w="9525">
            <a:noFill/>
            <a:miter lim="800000"/>
            <a:headEnd/>
            <a:tailEnd/>
          </a:ln>
        </p:spPr>
        <p:txBody>
          <a:bodyPr>
            <a:spAutoFit/>
          </a:bodyPr>
          <a:lstStyle/>
          <a:p>
            <a:r>
              <a:rPr lang="en-US" dirty="0">
                <a:latin typeface="Calibri" pitchFamily="34" charset="0"/>
              </a:rPr>
              <a:t>Using this approach we can broadly test the hypothesis that an arbitrary sample variance is from the population  with assumed known variance.</a:t>
            </a:r>
          </a:p>
          <a:p>
            <a:endParaRPr lang="en-US" dirty="0">
              <a:latin typeface="Calibri" pitchFamily="34" charset="0"/>
            </a:endParaRPr>
          </a:p>
          <a:p>
            <a:endParaRPr lang="en-US" dirty="0">
              <a:latin typeface="Calibri" pitchFamily="34" charset="0"/>
            </a:endParaRPr>
          </a:p>
          <a:p>
            <a:r>
              <a:rPr lang="en-US" dirty="0">
                <a:latin typeface="Calibri" pitchFamily="34" charset="0"/>
              </a:rPr>
              <a:t>Example:</a:t>
            </a:r>
          </a:p>
          <a:p>
            <a:endParaRPr lang="en-US" dirty="0">
              <a:latin typeface="Calibri" pitchFamily="34" charset="0"/>
            </a:endParaRPr>
          </a:p>
          <a:p>
            <a:r>
              <a:rPr lang="en-US" dirty="0">
                <a:latin typeface="Calibri" pitchFamily="34" charset="0"/>
              </a:rPr>
              <a:t>Suppose we have a long record of temperature at a station from which we estimate: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 shorter period of 20 years at the end of the record has a sample standard deviation: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Does this sample statistic suggest a statistically significant change in the standard deviation at this station location?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6144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2590800"/>
            <a:ext cx="1047750" cy="409575"/>
          </a:xfrm>
          <a:prstGeom prst="rect">
            <a:avLst/>
          </a:prstGeom>
          <a:noFill/>
          <a:ln w="9525">
            <a:noFill/>
            <a:miter lim="800000"/>
            <a:headEnd/>
            <a:tailEnd/>
          </a:ln>
        </p:spPr>
      </p:pic>
      <p:sp>
        <p:nvSpPr>
          <p:cNvPr id="61444"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144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1446"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1447"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4114800"/>
            <a:ext cx="942975" cy="409575"/>
          </a:xfrm>
          <a:prstGeom prst="rect">
            <a:avLst/>
          </a:prstGeom>
          <a:noFill/>
          <a:ln w="9525">
            <a:noFill/>
            <a:miter lim="800000"/>
            <a:headEnd/>
            <a:tailEnd/>
          </a:ln>
        </p:spPr>
      </p:pic>
      <p:sp>
        <p:nvSpPr>
          <p:cNvPr id="61448"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5715000"/>
            <a:ext cx="1790700" cy="790575"/>
          </a:xfrm>
          <a:prstGeom prst="rect">
            <a:avLst/>
          </a:prstGeom>
          <a:noFill/>
          <a:ln w="9525">
            <a:noFill/>
            <a:miter lim="800000"/>
            <a:headEnd/>
            <a:tailEnd/>
          </a:ln>
        </p:spPr>
      </p:pic>
      <p:sp>
        <p:nvSpPr>
          <p:cNvPr id="2" name="TextBox 1"/>
          <p:cNvSpPr txBox="1"/>
          <p:nvPr/>
        </p:nvSpPr>
        <p:spPr>
          <a:xfrm>
            <a:off x="2819400" y="5943601"/>
            <a:ext cx="5105400" cy="646331"/>
          </a:xfrm>
          <a:prstGeom prst="rect">
            <a:avLst/>
          </a:prstGeom>
          <a:noFill/>
        </p:spPr>
        <p:txBody>
          <a:bodyPr wrap="square" rtlCol="0">
            <a:spAutoFit/>
          </a:bodyPr>
          <a:lstStyle/>
          <a:p>
            <a:r>
              <a:rPr lang="en-US" dirty="0" smtClean="0"/>
              <a:t>=39.26  -- we have n-1, or 19 degrees of freedom and want 95% confidence if we reject</a:t>
            </a:r>
            <a:endParaRPr lang="en-US" dirty="0"/>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26</a:t>
            </a:fld>
            <a:endParaRPr lang="en-US"/>
          </a:p>
        </p:txBody>
      </p:sp>
    </p:spTree>
    <p:extLst>
      <p:ext uri="{BB962C8B-B14F-4D97-AF65-F5344CB8AC3E}">
        <p14:creationId xmlns:p14="http://schemas.microsoft.com/office/powerpoint/2010/main" val="19444853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800" y="0"/>
            <a:ext cx="8002703" cy="6858000"/>
          </a:xfrm>
          <a:prstGeom prst="rect">
            <a:avLst/>
          </a:prstGeom>
        </p:spPr>
      </p:pic>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27</a:t>
            </a:fld>
            <a:endParaRPr lang="en-US"/>
          </a:p>
        </p:txBody>
      </p:sp>
      <p:cxnSp>
        <p:nvCxnSpPr>
          <p:cNvPr id="5" name="Straight Connector 4"/>
          <p:cNvCxnSpPr/>
          <p:nvPr/>
        </p:nvCxnSpPr>
        <p:spPr>
          <a:xfrm>
            <a:off x="796226" y="6602227"/>
            <a:ext cx="7569186" cy="403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5563503" y="2086505"/>
            <a:ext cx="665201" cy="4771495"/>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029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Box 1"/>
          <p:cNvSpPr txBox="1">
            <a:spLocks noChangeArrowheads="1"/>
          </p:cNvSpPr>
          <p:nvPr/>
        </p:nvSpPr>
        <p:spPr bwMode="auto">
          <a:xfrm>
            <a:off x="152400" y="381000"/>
            <a:ext cx="8763000" cy="7016750"/>
          </a:xfrm>
          <a:prstGeom prst="rect">
            <a:avLst/>
          </a:prstGeom>
          <a:noFill/>
          <a:ln w="9525">
            <a:noFill/>
            <a:miter lim="800000"/>
            <a:headEnd/>
            <a:tailEnd/>
          </a:ln>
        </p:spPr>
        <p:txBody>
          <a:bodyPr>
            <a:spAutoFit/>
          </a:bodyPr>
          <a:lstStyle/>
          <a:p>
            <a:r>
              <a:rPr lang="en-US">
                <a:latin typeface="Calibri" pitchFamily="34" charset="0"/>
              </a:rPr>
              <a:t>Null hypothesis:</a:t>
            </a:r>
          </a:p>
          <a:p>
            <a:endParaRPr lang="en-US">
              <a:latin typeface="Calibri" pitchFamily="34" charset="0"/>
            </a:endParaRPr>
          </a:p>
          <a:p>
            <a:r>
              <a:rPr lang="en-US">
                <a:latin typeface="Calibri" pitchFamily="34" charset="0"/>
              </a:rPr>
              <a:t>Alternate hypothesis:</a:t>
            </a:r>
          </a:p>
          <a:p>
            <a:endParaRPr lang="en-US">
              <a:latin typeface="Calibri" pitchFamily="34" charset="0"/>
            </a:endParaRPr>
          </a:p>
          <a:p>
            <a:r>
              <a:rPr lang="en-US">
                <a:latin typeface="Calibri" pitchFamily="34" charset="0"/>
              </a:rPr>
              <a:t>Confidence level : </a:t>
            </a:r>
          </a:p>
          <a:p>
            <a:endParaRPr lang="en-US">
              <a:latin typeface="Calibri" pitchFamily="34" charset="0"/>
            </a:endParaRPr>
          </a:p>
          <a:p>
            <a:endParaRPr lang="en-US">
              <a:latin typeface="Calibri" pitchFamily="34" charset="0"/>
            </a:endParaRPr>
          </a:p>
          <a:p>
            <a:r>
              <a:rPr lang="en-US">
                <a:latin typeface="Calibri" pitchFamily="34" charset="0"/>
              </a:rPr>
              <a:t>Rejection region:</a:t>
            </a:r>
          </a:p>
          <a:p>
            <a:endParaRPr lang="en-US">
              <a:latin typeface="Calibri" pitchFamily="34" charset="0"/>
            </a:endParaRPr>
          </a:p>
          <a:p>
            <a:endParaRPr lang="en-US">
              <a:latin typeface="Calibri" pitchFamily="34" charset="0"/>
            </a:endParaRPr>
          </a:p>
          <a:p>
            <a:r>
              <a:rPr lang="en-US">
                <a:latin typeface="Calibri" pitchFamily="34" charset="0"/>
              </a:rPr>
              <a:t>Where,</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  </a:t>
            </a:r>
          </a:p>
          <a:p>
            <a:r>
              <a:rPr lang="en-US">
                <a:latin typeface="Calibri" pitchFamily="34" charset="0"/>
              </a:rPr>
              <a:t> So, yes, the statistics from this sample suggests a statistically significant change in the standard deviation at this station.</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         </a:t>
            </a:r>
          </a:p>
        </p:txBody>
      </p:sp>
      <p:sp>
        <p:nvSpPr>
          <p:cNvPr id="6246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6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9800" y="381000"/>
            <a:ext cx="733425" cy="409575"/>
          </a:xfrm>
          <a:prstGeom prst="rect">
            <a:avLst/>
          </a:prstGeom>
          <a:noFill/>
          <a:ln w="9525">
            <a:noFill/>
            <a:miter lim="800000"/>
            <a:headEnd/>
            <a:tailEnd/>
          </a:ln>
        </p:spPr>
      </p:pic>
      <p:sp>
        <p:nvSpPr>
          <p:cNvPr id="62468" name="Rectangle 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69"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7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14600" y="914400"/>
            <a:ext cx="733425" cy="409575"/>
          </a:xfrm>
          <a:prstGeom prst="rect">
            <a:avLst/>
          </a:prstGeom>
          <a:noFill/>
          <a:ln w="9525">
            <a:noFill/>
            <a:miter lim="800000"/>
            <a:headEnd/>
            <a:tailEnd/>
          </a:ln>
        </p:spPr>
      </p:pic>
      <p:sp>
        <p:nvSpPr>
          <p:cNvPr id="62471"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72"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73"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09800" y="1447800"/>
            <a:ext cx="1162050" cy="409575"/>
          </a:xfrm>
          <a:prstGeom prst="rect">
            <a:avLst/>
          </a:prstGeom>
          <a:noFill/>
          <a:ln w="9525">
            <a:noFill/>
            <a:miter lim="800000"/>
            <a:headEnd/>
            <a:tailEnd/>
          </a:ln>
        </p:spPr>
      </p:pic>
      <p:sp>
        <p:nvSpPr>
          <p:cNvPr id="62474" name="Rectangle 9"/>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2475"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6"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7" name="Rectangle 1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78" name="Rectangle 16"/>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62479"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2480" name="Rectangle 2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1" name="Picture 1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4800" y="3962400"/>
            <a:ext cx="3933825" cy="657225"/>
          </a:xfrm>
          <a:prstGeom prst="rect">
            <a:avLst/>
          </a:prstGeom>
          <a:noFill/>
          <a:ln w="9525">
            <a:noFill/>
            <a:miter lim="800000"/>
            <a:headEnd/>
            <a:tailEnd/>
          </a:ln>
        </p:spPr>
      </p:pic>
      <p:sp>
        <p:nvSpPr>
          <p:cNvPr id="62482" name="Rectangle 21"/>
          <p:cNvSpPr>
            <a:spLocks noChangeArrowheads="1"/>
          </p:cNvSpPr>
          <p:nvPr/>
        </p:nvSpPr>
        <p:spPr bwMode="auto">
          <a:xfrm>
            <a:off x="0" y="111442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2483" name="Rectangle 2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4" name="Picture 2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371600" y="3124200"/>
            <a:ext cx="2228850" cy="438150"/>
          </a:xfrm>
          <a:prstGeom prst="rect">
            <a:avLst/>
          </a:prstGeom>
          <a:noFill/>
          <a:ln w="9525">
            <a:noFill/>
            <a:miter lim="800000"/>
            <a:headEnd/>
            <a:tailEnd/>
          </a:ln>
        </p:spPr>
      </p:pic>
      <p:sp>
        <p:nvSpPr>
          <p:cNvPr id="62485"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2486" name="Picture 2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33600" y="2057400"/>
            <a:ext cx="3343275" cy="790575"/>
          </a:xfrm>
          <a:prstGeom prst="rect">
            <a:avLst/>
          </a:prstGeom>
          <a:noFill/>
          <a:ln w="9525">
            <a:noFill/>
            <a:miter lim="800000"/>
            <a:headEnd/>
            <a:tailEnd/>
          </a:ln>
        </p:spPr>
      </p:pic>
      <p:sp>
        <p:nvSpPr>
          <p:cNvPr id="62487" name="Rectangle 26"/>
          <p:cNvSpPr>
            <a:spLocks noChangeArrowheads="1"/>
          </p:cNvSpPr>
          <p:nvPr/>
        </p:nvSpPr>
        <p:spPr bwMode="auto">
          <a:xfrm>
            <a:off x="0" y="1247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28</a:t>
            </a:fld>
            <a:endParaRPr lang="en-US"/>
          </a:p>
        </p:txBody>
      </p:sp>
    </p:spTree>
    <p:extLst>
      <p:ext uri="{BB962C8B-B14F-4D97-AF65-F5344CB8AC3E}">
        <p14:creationId xmlns:p14="http://schemas.microsoft.com/office/powerpoint/2010/main" val="14576357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1"/>
          <p:cNvSpPr txBox="1">
            <a:spLocks noChangeArrowheads="1"/>
          </p:cNvSpPr>
          <p:nvPr/>
        </p:nvSpPr>
        <p:spPr bwMode="auto">
          <a:xfrm>
            <a:off x="990600" y="2819400"/>
            <a:ext cx="7162800" cy="1200150"/>
          </a:xfrm>
          <a:prstGeom prst="rect">
            <a:avLst/>
          </a:prstGeom>
          <a:noFill/>
          <a:ln w="9525">
            <a:noFill/>
            <a:miter lim="800000"/>
            <a:headEnd/>
            <a:tailEnd/>
          </a:ln>
        </p:spPr>
        <p:txBody>
          <a:bodyPr>
            <a:spAutoFit/>
          </a:bodyPr>
          <a:lstStyle/>
          <a:p>
            <a:r>
              <a:rPr lang="en-US" sz="3600" dirty="0" smtClean="0">
                <a:latin typeface="Calibri" pitchFamily="34" charset="0"/>
              </a:rPr>
              <a:t>Non-Parametric </a:t>
            </a:r>
            <a:r>
              <a:rPr lang="en-US" sz="3600" dirty="0">
                <a:latin typeface="Calibri" pitchFamily="34" charset="0"/>
              </a:rPr>
              <a:t>Tests for Change in the Mean</a:t>
            </a:r>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29</a:t>
            </a:fld>
            <a:endParaRPr lang="en-US"/>
          </a:p>
        </p:txBody>
      </p:sp>
    </p:spTree>
    <p:extLst>
      <p:ext uri="{BB962C8B-B14F-4D97-AF65-F5344CB8AC3E}">
        <p14:creationId xmlns:p14="http://schemas.microsoft.com/office/powerpoint/2010/main" val="12622767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3401"/>
          </a:xfrm>
        </p:spPr>
        <p:txBody>
          <a:bodyPr>
            <a:normAutofit fontScale="90000"/>
          </a:bodyPr>
          <a:lstStyle/>
          <a:p>
            <a:r>
              <a:rPr lang="en-US" dirty="0" smtClean="0"/>
              <a:t>Type two Error: One-sided vs. Two-sided</a:t>
            </a:r>
            <a:endParaRPr lang="en-US" dirty="0"/>
          </a:p>
        </p:txBody>
      </p:sp>
      <p:sp>
        <p:nvSpPr>
          <p:cNvPr id="3" name="Content Placeholder 2"/>
          <p:cNvSpPr>
            <a:spLocks noGrp="1"/>
          </p:cNvSpPr>
          <p:nvPr>
            <p:ph idx="1"/>
          </p:nvPr>
        </p:nvSpPr>
        <p:spPr>
          <a:xfrm>
            <a:off x="487363" y="1266435"/>
            <a:ext cx="8229600" cy="667532"/>
          </a:xfrm>
        </p:spPr>
        <p:txBody>
          <a:bodyPr>
            <a:normAutofit/>
          </a:bodyPr>
          <a:lstStyle/>
          <a:p>
            <a:r>
              <a:rPr lang="en-US" dirty="0" smtClean="0"/>
              <a:t>So far we did a one-sided test.</a:t>
            </a:r>
            <a:endParaRPr lang="en-US" dirty="0"/>
          </a:p>
        </p:txBody>
      </p:sp>
      <p:pic>
        <p:nvPicPr>
          <p:cNvPr id="4" name="Picture 3" descr="Sauk_data_typeIIerror_mycode_exactl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36" y="1812718"/>
            <a:ext cx="7361155" cy="3931244"/>
          </a:xfrm>
          <a:prstGeom prst="rect">
            <a:avLst/>
          </a:prstGeom>
        </p:spPr>
      </p:pic>
      <p:sp>
        <p:nvSpPr>
          <p:cNvPr id="5" name="TextBox 4"/>
          <p:cNvSpPr txBox="1"/>
          <p:nvPr/>
        </p:nvSpPr>
        <p:spPr>
          <a:xfrm>
            <a:off x="1421308" y="4898301"/>
            <a:ext cx="1587631" cy="369332"/>
          </a:xfrm>
          <a:prstGeom prst="rect">
            <a:avLst/>
          </a:prstGeom>
          <a:noFill/>
        </p:spPr>
        <p:txBody>
          <a:bodyPr wrap="square" rtlCol="0">
            <a:spAutoFit/>
          </a:bodyPr>
          <a:lstStyle/>
          <a:p>
            <a:r>
              <a:rPr lang="en-US" dirty="0" smtClean="0"/>
              <a:t>Power = 63%</a:t>
            </a:r>
            <a:endParaRPr lang="en-US" dirty="0"/>
          </a:p>
        </p:txBody>
      </p:sp>
      <p:sp>
        <p:nvSpPr>
          <p:cNvPr id="6" name="Slide Number Placeholder 5"/>
          <p:cNvSpPr>
            <a:spLocks noGrp="1"/>
          </p:cNvSpPr>
          <p:nvPr>
            <p:ph type="sldNum" sz="quarter" idx="12"/>
          </p:nvPr>
        </p:nvSpPr>
        <p:spPr/>
        <p:txBody>
          <a:bodyPr/>
          <a:lstStyle/>
          <a:p>
            <a:fld id="{54FB0F69-D441-C244-982B-B90083AF54D8}" type="slidenum">
              <a:rPr lang="en-US" smtClean="0"/>
              <a:t>3</a:t>
            </a:fld>
            <a:endParaRPr lang="en-US"/>
          </a:p>
        </p:txBody>
      </p:sp>
      <p:sp>
        <p:nvSpPr>
          <p:cNvPr id="7" name="TextBox 6"/>
          <p:cNvSpPr txBox="1"/>
          <p:nvPr/>
        </p:nvSpPr>
        <p:spPr>
          <a:xfrm>
            <a:off x="487363" y="5743962"/>
            <a:ext cx="8422658" cy="923330"/>
          </a:xfrm>
          <a:prstGeom prst="rect">
            <a:avLst/>
          </a:prstGeom>
          <a:noFill/>
        </p:spPr>
        <p:txBody>
          <a:bodyPr wrap="square" rtlCol="0">
            <a:spAutoFit/>
          </a:bodyPr>
          <a:lstStyle/>
          <a:p>
            <a:r>
              <a:rPr lang="en-US" dirty="0" smtClean="0"/>
              <a:t>For those who like R:</a:t>
            </a:r>
          </a:p>
          <a:p>
            <a:r>
              <a:rPr lang="en-US" dirty="0" smtClean="0">
                <a:hlinkClick r:id="rId3"/>
              </a:rPr>
              <a:t>http://www.r-tutor.com/elementary-statistics/type-2-errors/type-2-errors-two-tailed-test-population-mean-unknown-variance</a:t>
            </a:r>
            <a:r>
              <a:rPr lang="en-US" dirty="0" smtClean="0"/>
              <a:t> </a:t>
            </a:r>
            <a:endParaRPr lang="en-US" dirty="0"/>
          </a:p>
        </p:txBody>
      </p:sp>
    </p:spTree>
    <p:extLst>
      <p:ext uri="{BB962C8B-B14F-4D97-AF65-F5344CB8AC3E}">
        <p14:creationId xmlns:p14="http://schemas.microsoft.com/office/powerpoint/2010/main" val="635039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499491" cy="6912078"/>
          </a:xfrm>
          <a:prstGeom prst="rect">
            <a:avLst/>
          </a:prstGeom>
        </p:spPr>
      </p:pic>
      <p:sp>
        <p:nvSpPr>
          <p:cNvPr id="3" name="TextBox 2"/>
          <p:cNvSpPr txBox="1"/>
          <p:nvPr/>
        </p:nvSpPr>
        <p:spPr>
          <a:xfrm>
            <a:off x="5905978" y="1108771"/>
            <a:ext cx="2450013" cy="3231654"/>
          </a:xfrm>
          <a:prstGeom prst="rect">
            <a:avLst/>
          </a:prstGeom>
          <a:noFill/>
        </p:spPr>
        <p:txBody>
          <a:bodyPr wrap="square" rtlCol="0">
            <a:spAutoFit/>
          </a:bodyPr>
          <a:lstStyle/>
          <a:p>
            <a:r>
              <a:rPr lang="en-US" sz="2400" dirty="0" smtClean="0"/>
              <a:t>Note:</a:t>
            </a:r>
          </a:p>
          <a:p>
            <a:r>
              <a:rPr lang="en-US" sz="2400" dirty="0" smtClean="0"/>
              <a:t>P 105 Hershel and Hirsch has a nice summary of all the different tests available</a:t>
            </a:r>
          </a:p>
          <a:p>
            <a:r>
              <a:rPr lang="en-US" sz="2400" dirty="0" smtClean="0"/>
              <a:t> </a:t>
            </a:r>
          </a:p>
          <a:p>
            <a:r>
              <a:rPr lang="en-US" dirty="0" smtClean="0"/>
              <a:t>– we only have time to cover some of them </a:t>
            </a:r>
            <a:endParaRPr lang="en-US" dirty="0"/>
          </a:p>
        </p:txBody>
      </p:sp>
      <p:sp>
        <p:nvSpPr>
          <p:cNvPr id="8" name="Rectangle 7"/>
          <p:cNvSpPr/>
          <p:nvPr/>
        </p:nvSpPr>
        <p:spPr>
          <a:xfrm>
            <a:off x="241891" y="1843206"/>
            <a:ext cx="5257600" cy="47388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17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1875"/>
            <a:ext cx="8229600" cy="1143000"/>
          </a:xfrm>
        </p:spPr>
        <p:txBody>
          <a:bodyPr>
            <a:normAutofit fontScale="90000"/>
          </a:bodyPr>
          <a:lstStyle/>
          <a:p>
            <a:r>
              <a:rPr lang="en-US" dirty="0" smtClean="0"/>
              <a:t>When should you choose a parametric test vs. a non-parametric test?</a:t>
            </a:r>
            <a:endParaRPr lang="en-US" dirty="0"/>
          </a:p>
        </p:txBody>
      </p:sp>
    </p:spTree>
    <p:extLst>
      <p:ext uri="{BB962C8B-B14F-4D97-AF65-F5344CB8AC3E}">
        <p14:creationId xmlns:p14="http://schemas.microsoft.com/office/powerpoint/2010/main" val="159830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should you choose a parametric test vs. a non-parametric test?</a:t>
            </a:r>
            <a:endParaRPr lang="en-US" dirty="0"/>
          </a:p>
        </p:txBody>
      </p:sp>
      <p:sp>
        <p:nvSpPr>
          <p:cNvPr id="3" name="Content Placeholder 2"/>
          <p:cNvSpPr>
            <a:spLocks noGrp="1"/>
          </p:cNvSpPr>
          <p:nvPr>
            <p:ph idx="1"/>
          </p:nvPr>
        </p:nvSpPr>
        <p:spPr>
          <a:xfrm>
            <a:off x="457200" y="2056266"/>
            <a:ext cx="8229600" cy="4576200"/>
          </a:xfrm>
        </p:spPr>
        <p:txBody>
          <a:bodyPr>
            <a:normAutofit lnSpcReduction="10000"/>
          </a:bodyPr>
          <a:lstStyle/>
          <a:p>
            <a:r>
              <a:rPr lang="en-US" dirty="0" smtClean="0"/>
              <a:t>Parametric:  Use when you’re confident your data are normally distributed</a:t>
            </a:r>
          </a:p>
          <a:p>
            <a:r>
              <a:rPr lang="en-US" dirty="0" smtClean="0"/>
              <a:t>Non-Parametric:  Use when the data are not normally distributed</a:t>
            </a:r>
          </a:p>
          <a:p>
            <a:endParaRPr lang="en-US" dirty="0"/>
          </a:p>
          <a:p>
            <a:r>
              <a:rPr lang="en-US" dirty="0" smtClean="0"/>
              <a:t>Question:  What if I just can’t tell either way?  It’s okay to run both tests.  If they give you the same result, you feel better.  If not, then you need to think about about it some more…</a:t>
            </a:r>
            <a:endParaRPr lang="en-US" dirty="0"/>
          </a:p>
        </p:txBody>
      </p:sp>
    </p:spTree>
    <p:extLst>
      <p:ext uri="{BB962C8B-B14F-4D97-AF65-F5344CB8AC3E}">
        <p14:creationId xmlns:p14="http://schemas.microsoft.com/office/powerpoint/2010/main" val="198340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6390" y="1926382"/>
            <a:ext cx="6239152" cy="2924603"/>
          </a:xfrm>
          <a:prstGeom prst="rect">
            <a:avLst/>
          </a:prstGeom>
        </p:spPr>
      </p:pic>
      <p:sp>
        <p:nvSpPr>
          <p:cNvPr id="3" name="TextBox 2"/>
          <p:cNvSpPr txBox="1"/>
          <p:nvPr/>
        </p:nvSpPr>
        <p:spPr>
          <a:xfrm>
            <a:off x="6248658" y="5338058"/>
            <a:ext cx="2450013" cy="646331"/>
          </a:xfrm>
          <a:prstGeom prst="rect">
            <a:avLst/>
          </a:prstGeom>
          <a:noFill/>
        </p:spPr>
        <p:txBody>
          <a:bodyPr wrap="square" rtlCol="0">
            <a:spAutoFit/>
          </a:bodyPr>
          <a:lstStyle/>
          <a:p>
            <a:r>
              <a:rPr lang="en-US" dirty="0" smtClean="0"/>
              <a:t>P 107 Hershel and Hirsch</a:t>
            </a:r>
            <a:endParaRPr lang="en-US" dirty="0"/>
          </a:p>
        </p:txBody>
      </p:sp>
      <p:cxnSp>
        <p:nvCxnSpPr>
          <p:cNvPr id="5" name="Straight Arrow Connector 4"/>
          <p:cNvCxnSpPr/>
          <p:nvPr/>
        </p:nvCxnSpPr>
        <p:spPr>
          <a:xfrm flipH="1">
            <a:off x="6462192" y="2112747"/>
            <a:ext cx="393350" cy="6742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5542" y="1586231"/>
            <a:ext cx="2067901" cy="1200329"/>
          </a:xfrm>
          <a:prstGeom prst="rect">
            <a:avLst/>
          </a:prstGeom>
          <a:noFill/>
        </p:spPr>
        <p:txBody>
          <a:bodyPr wrap="square" rtlCol="0">
            <a:spAutoFit/>
          </a:bodyPr>
          <a:lstStyle/>
          <a:p>
            <a:r>
              <a:rPr lang="en-US" dirty="0" smtClean="0"/>
              <a:t>Improperly using a Parametric test will tend to increase your Type II error.</a:t>
            </a:r>
            <a:endParaRPr lang="en-US" dirty="0"/>
          </a:p>
        </p:txBody>
      </p:sp>
      <p:sp>
        <p:nvSpPr>
          <p:cNvPr id="4" name="Title 3"/>
          <p:cNvSpPr>
            <a:spLocks noGrp="1"/>
          </p:cNvSpPr>
          <p:nvPr>
            <p:ph type="title"/>
          </p:nvPr>
        </p:nvSpPr>
        <p:spPr/>
        <p:txBody>
          <a:bodyPr>
            <a:noAutofit/>
          </a:bodyPr>
          <a:lstStyle/>
          <a:p>
            <a:r>
              <a:rPr lang="en-US" sz="2800" dirty="0" smtClean="0"/>
              <a:t>What’s the penalty for picking the wrong test (other than having reviewers and stats experts look down on you)?</a:t>
            </a:r>
            <a:endParaRPr lang="en-US" sz="2800" dirty="0"/>
          </a:p>
        </p:txBody>
      </p:sp>
    </p:spTree>
    <p:extLst>
      <p:ext uri="{BB962C8B-B14F-4D97-AF65-F5344CB8AC3E}">
        <p14:creationId xmlns:p14="http://schemas.microsoft.com/office/powerpoint/2010/main" val="2267928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1"/>
          <p:cNvSpPr txBox="1">
            <a:spLocks noChangeArrowheads="1"/>
          </p:cNvSpPr>
          <p:nvPr/>
        </p:nvSpPr>
        <p:spPr bwMode="auto">
          <a:xfrm>
            <a:off x="381000" y="457200"/>
            <a:ext cx="8534400" cy="3631764"/>
          </a:xfrm>
          <a:prstGeom prst="rect">
            <a:avLst/>
          </a:prstGeom>
          <a:noFill/>
          <a:ln w="9525">
            <a:noFill/>
            <a:miter lim="800000"/>
            <a:headEnd/>
            <a:tailEnd/>
          </a:ln>
        </p:spPr>
        <p:txBody>
          <a:bodyPr>
            <a:spAutoFit/>
          </a:bodyPr>
          <a:lstStyle/>
          <a:p>
            <a:r>
              <a:rPr lang="en-US" sz="3200" b="1" dirty="0">
                <a:latin typeface="Calibri" pitchFamily="34" charset="0"/>
              </a:rPr>
              <a:t>Sign Test:</a:t>
            </a:r>
          </a:p>
          <a:p>
            <a:endParaRPr lang="en-US" dirty="0">
              <a:latin typeface="Calibri" pitchFamily="34" charset="0"/>
            </a:endParaRPr>
          </a:p>
          <a:p>
            <a:endParaRPr lang="en-US" dirty="0">
              <a:latin typeface="Calibri" pitchFamily="34" charset="0"/>
            </a:endParaRPr>
          </a:p>
          <a:p>
            <a:r>
              <a:rPr lang="en-US" dirty="0">
                <a:latin typeface="Calibri" pitchFamily="34" charset="0"/>
              </a:rPr>
              <a:t>Let: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If the sample mean is equal to an assumed null hypothesis population mean, then we would expect the positive and negative anomalies from the sample to be about equal.  With an increasing number of either positive or negative anomalies, it becomes increasingly less likely that the null hypothesis is true.    </a:t>
            </a:r>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4515"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4516"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4517"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451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90600" y="2033587"/>
            <a:ext cx="2562225" cy="409575"/>
          </a:xfrm>
          <a:prstGeom prst="rect">
            <a:avLst/>
          </a:prstGeom>
          <a:noFill/>
          <a:ln w="9525">
            <a:noFill/>
            <a:miter lim="800000"/>
            <a:headEnd/>
            <a:tailEnd/>
          </a:ln>
        </p:spPr>
      </p:pic>
      <p:sp>
        <p:nvSpPr>
          <p:cNvPr id="64519"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34</a:t>
            </a:fld>
            <a:endParaRPr lang="en-US"/>
          </a:p>
        </p:txBody>
      </p:sp>
    </p:spTree>
    <p:extLst>
      <p:ext uri="{BB962C8B-B14F-4D97-AF65-F5344CB8AC3E}">
        <p14:creationId xmlns:p14="http://schemas.microsoft.com/office/powerpoint/2010/main" val="42590382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Box 1"/>
          <p:cNvSpPr txBox="1">
            <a:spLocks noChangeArrowheads="1"/>
          </p:cNvSpPr>
          <p:nvPr/>
        </p:nvSpPr>
        <p:spPr bwMode="auto">
          <a:xfrm>
            <a:off x="152400" y="228600"/>
            <a:ext cx="8763000" cy="7663637"/>
          </a:xfrm>
          <a:prstGeom prst="rect">
            <a:avLst/>
          </a:prstGeom>
          <a:noFill/>
          <a:ln w="9525">
            <a:noFill/>
            <a:miter lim="800000"/>
            <a:headEnd/>
            <a:tailEnd/>
          </a:ln>
        </p:spPr>
        <p:txBody>
          <a:bodyPr>
            <a:spAutoFit/>
          </a:bodyPr>
          <a:lstStyle/>
          <a:p>
            <a:r>
              <a:rPr lang="en-US" sz="2400" b="1" dirty="0">
                <a:latin typeface="Calibri" pitchFamily="34" charset="0"/>
              </a:rPr>
              <a:t>Sign Test for Small n</a:t>
            </a: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The critical values are extracted from the Binomial distribution Bin(n, 0.5) that corresponds to the level of alpha</a:t>
            </a:r>
            <a:r>
              <a:rPr lang="en-US" dirty="0" smtClean="0">
                <a:latin typeface="Calibri" pitchFamily="34" charset="0"/>
              </a:rPr>
              <a:t>. (see </a:t>
            </a:r>
            <a:r>
              <a:rPr lang="en-US" dirty="0" err="1" smtClean="0">
                <a:latin typeface="Calibri" pitchFamily="34" charset="0"/>
              </a:rPr>
              <a:t>stats_tables.PDF</a:t>
            </a:r>
            <a:r>
              <a:rPr lang="en-US" dirty="0">
                <a:latin typeface="Calibri" pitchFamily="34" charset="0"/>
              </a:rPr>
              <a:t> </a:t>
            </a:r>
            <a:r>
              <a:rPr lang="en-US" dirty="0" smtClean="0">
                <a:latin typeface="Calibri" pitchFamily="34" charset="0"/>
              </a:rPr>
              <a:t>, page 3 for the Binomial tables) </a:t>
            </a:r>
          </a:p>
          <a:p>
            <a:r>
              <a:rPr lang="en-US" dirty="0" smtClean="0">
                <a:latin typeface="Calibri" pitchFamily="34" charset="0"/>
              </a:rPr>
              <a:t>Remember:  For null to be true, about 50% should exceed the mean… </a:t>
            </a:r>
            <a:endParaRPr lang="en-US" dirty="0">
              <a:latin typeface="Calibri" pitchFamily="34" charset="0"/>
            </a:endParaRP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3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1"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2"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3"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65544"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5"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6"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7"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5548"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49"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0"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1"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2"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3"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4"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5555"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65556"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57"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58"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59"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6556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4350" y="3810000"/>
            <a:ext cx="1323975" cy="409575"/>
          </a:xfrm>
          <a:prstGeom prst="rect">
            <a:avLst/>
          </a:prstGeom>
          <a:noFill/>
          <a:ln w="9525">
            <a:noFill/>
            <a:miter lim="800000"/>
            <a:headEnd/>
            <a:tailEnd/>
          </a:ln>
        </p:spPr>
      </p:pic>
      <p:pic>
        <p:nvPicPr>
          <p:cNvPr id="65561"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4350" y="4400550"/>
            <a:ext cx="1323975" cy="409575"/>
          </a:xfrm>
          <a:prstGeom prst="rect">
            <a:avLst/>
          </a:prstGeom>
          <a:noFill/>
          <a:ln w="9525">
            <a:noFill/>
            <a:miter lim="800000"/>
            <a:headEnd/>
            <a:tailEnd/>
          </a:ln>
        </p:spPr>
      </p:pic>
      <p:pic>
        <p:nvPicPr>
          <p:cNvPr id="65562"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4350" y="4933950"/>
            <a:ext cx="1314450" cy="409575"/>
          </a:xfrm>
          <a:prstGeom prst="rect">
            <a:avLst/>
          </a:prstGeom>
          <a:noFill/>
          <a:ln w="9525">
            <a:noFill/>
            <a:miter lim="800000"/>
            <a:headEnd/>
            <a:tailEnd/>
          </a:ln>
        </p:spPr>
      </p:pic>
      <p:sp>
        <p:nvSpPr>
          <p:cNvPr id="65563"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64"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65"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66"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5567"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556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838200"/>
            <a:ext cx="742950" cy="409575"/>
          </a:xfrm>
          <a:prstGeom prst="rect">
            <a:avLst/>
          </a:prstGeom>
          <a:noFill/>
          <a:ln w="9525">
            <a:noFill/>
            <a:miter lim="800000"/>
            <a:headEnd/>
            <a:tailEnd/>
          </a:ln>
        </p:spPr>
      </p:pic>
      <p:sp>
        <p:nvSpPr>
          <p:cNvPr id="65569"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70"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71"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65572"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73"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65574"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65575"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6557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557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76400" y="2209800"/>
            <a:ext cx="4476750" cy="419100"/>
          </a:xfrm>
          <a:prstGeom prst="rect">
            <a:avLst/>
          </a:prstGeom>
          <a:noFill/>
          <a:ln w="9525">
            <a:noFill/>
            <a:miter lim="800000"/>
            <a:headEnd/>
            <a:tailEnd/>
          </a:ln>
        </p:spPr>
      </p:pic>
      <p:sp>
        <p:nvSpPr>
          <p:cNvPr id="65578" name="Rectangle 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pic>
        <p:nvPicPr>
          <p:cNvPr id="65579"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095750" y="3886200"/>
            <a:ext cx="904875" cy="409575"/>
          </a:xfrm>
          <a:prstGeom prst="rect">
            <a:avLst/>
          </a:prstGeom>
          <a:noFill/>
          <a:ln w="9525">
            <a:noFill/>
            <a:miter lim="800000"/>
            <a:headEnd/>
            <a:tailEnd/>
          </a:ln>
        </p:spPr>
      </p:pic>
      <p:pic>
        <p:nvPicPr>
          <p:cNvPr id="65580"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95750" y="4400550"/>
            <a:ext cx="904875" cy="409575"/>
          </a:xfrm>
          <a:prstGeom prst="rect">
            <a:avLst/>
          </a:prstGeom>
          <a:noFill/>
          <a:ln w="9525">
            <a:noFill/>
            <a:miter lim="800000"/>
            <a:headEnd/>
            <a:tailEnd/>
          </a:ln>
        </p:spPr>
      </p:pic>
      <p:pic>
        <p:nvPicPr>
          <p:cNvPr id="65581" name="Picture 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95750" y="4933950"/>
            <a:ext cx="2533650" cy="409575"/>
          </a:xfrm>
          <a:prstGeom prst="rect">
            <a:avLst/>
          </a:prstGeom>
          <a:noFill/>
          <a:ln w="9525">
            <a:noFill/>
            <a:miter lim="800000"/>
            <a:headEnd/>
            <a:tailEnd/>
          </a:ln>
        </p:spPr>
      </p:pic>
      <p:sp>
        <p:nvSpPr>
          <p:cNvPr id="65582"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5583"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5584" name="Rectangle 9"/>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5585" name="Rectangle 10"/>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35</a:t>
            </a:fld>
            <a:endParaRPr lang="en-US"/>
          </a:p>
        </p:txBody>
      </p:sp>
    </p:spTree>
    <p:extLst>
      <p:ext uri="{BB962C8B-B14F-4D97-AF65-F5344CB8AC3E}">
        <p14:creationId xmlns:p14="http://schemas.microsoft.com/office/powerpoint/2010/main" val="37495525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4"/>
          <p:cNvPicPr>
            <a:picLocks noChangeAspect="1" noChangeArrowheads="1"/>
          </p:cNvPicPr>
          <p:nvPr/>
        </p:nvPicPr>
        <p:blipFill>
          <a:blip r:embed="rId3" cstate="print"/>
          <a:srcRect/>
          <a:stretch>
            <a:fillRect/>
          </a:stretch>
        </p:blipFill>
        <p:spPr bwMode="auto">
          <a:xfrm>
            <a:off x="1743075" y="1495425"/>
            <a:ext cx="5657850" cy="3867150"/>
          </a:xfrm>
          <a:prstGeom prst="rect">
            <a:avLst/>
          </a:prstGeom>
          <a:noFill/>
          <a:ln w="9525">
            <a:noFill/>
            <a:miter lim="800000"/>
            <a:headEnd/>
            <a:tailEnd/>
          </a:ln>
        </p:spPr>
      </p:pic>
      <p:sp>
        <p:nvSpPr>
          <p:cNvPr id="5" name="Oval 4"/>
          <p:cNvSpPr/>
          <p:nvPr/>
        </p:nvSpPr>
        <p:spPr>
          <a:xfrm>
            <a:off x="6934200" y="2743200"/>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6934200" y="3886200"/>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6564"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8600" y="3857625"/>
            <a:ext cx="1323975" cy="409575"/>
          </a:xfrm>
          <a:prstGeom prst="rect">
            <a:avLst/>
          </a:prstGeom>
          <a:noFill/>
          <a:ln w="9525">
            <a:noFill/>
            <a:miter lim="800000"/>
            <a:headEnd/>
            <a:tailEnd/>
          </a:ln>
        </p:spPr>
      </p:pic>
      <p:pic>
        <p:nvPicPr>
          <p:cNvPr id="66565"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8600" y="2714625"/>
            <a:ext cx="1323975" cy="409575"/>
          </a:xfrm>
          <a:prstGeom prst="rect">
            <a:avLst/>
          </a:prstGeom>
          <a:noFill/>
          <a:ln w="9525">
            <a:noFill/>
            <a:miter lim="800000"/>
            <a:headEnd/>
            <a:tailEnd/>
          </a:ln>
        </p:spPr>
      </p:pic>
      <p:sp>
        <p:nvSpPr>
          <p:cNvPr id="66566" name="TextBox 12"/>
          <p:cNvSpPr txBox="1">
            <a:spLocks noChangeArrowheads="1"/>
          </p:cNvSpPr>
          <p:nvPr/>
        </p:nvSpPr>
        <p:spPr bwMode="auto">
          <a:xfrm>
            <a:off x="914400" y="609600"/>
            <a:ext cx="1927225" cy="369888"/>
          </a:xfrm>
          <a:prstGeom prst="rect">
            <a:avLst/>
          </a:prstGeom>
          <a:noFill/>
          <a:ln w="9525">
            <a:noFill/>
            <a:miter lim="800000"/>
            <a:headEnd/>
            <a:tailEnd/>
          </a:ln>
        </p:spPr>
        <p:txBody>
          <a:bodyPr wrap="none">
            <a:spAutoFit/>
          </a:bodyPr>
          <a:lstStyle/>
          <a:p>
            <a:r>
              <a:rPr lang="en-US">
                <a:latin typeface="Calibri" pitchFamily="34" charset="0"/>
              </a:rPr>
              <a:t>Example for n = 20</a:t>
            </a:r>
          </a:p>
        </p:txBody>
      </p:sp>
      <p:cxnSp>
        <p:nvCxnSpPr>
          <p:cNvPr id="15" name="Straight Arrow Connector 14"/>
          <p:cNvCxnSpPr/>
          <p:nvPr/>
        </p:nvCxnSpPr>
        <p:spPr>
          <a:xfrm flipV="1">
            <a:off x="1600200" y="28194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00200" y="39624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36</a:t>
            </a:fld>
            <a:endParaRPr lang="en-US"/>
          </a:p>
        </p:txBody>
      </p:sp>
    </p:spTree>
    <p:extLst>
      <p:ext uri="{BB962C8B-B14F-4D97-AF65-F5344CB8AC3E}">
        <p14:creationId xmlns:p14="http://schemas.microsoft.com/office/powerpoint/2010/main" val="31971772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0" name="TextBox 1"/>
          <p:cNvSpPr txBox="1">
            <a:spLocks noChangeArrowheads="1"/>
          </p:cNvSpPr>
          <p:nvPr/>
        </p:nvSpPr>
        <p:spPr bwMode="auto">
          <a:xfrm>
            <a:off x="304800" y="228600"/>
            <a:ext cx="8686800" cy="4801314"/>
          </a:xfrm>
          <a:prstGeom prst="rect">
            <a:avLst/>
          </a:prstGeom>
          <a:noFill/>
          <a:ln w="9525">
            <a:noFill/>
            <a:miter lim="800000"/>
            <a:headEnd/>
            <a:tailEnd/>
          </a:ln>
        </p:spPr>
        <p:txBody>
          <a:bodyPr>
            <a:spAutoFit/>
          </a:bodyPr>
          <a:lstStyle/>
          <a:p>
            <a:r>
              <a:rPr lang="en-US" b="1" dirty="0">
                <a:latin typeface="Calibri" pitchFamily="34" charset="0"/>
              </a:rPr>
              <a:t>Wilcoxon Signed Rank Test:</a:t>
            </a:r>
          </a:p>
          <a:p>
            <a:endParaRPr lang="en-US" dirty="0">
              <a:latin typeface="Calibri" pitchFamily="34" charset="0"/>
            </a:endParaRPr>
          </a:p>
          <a:p>
            <a:endParaRPr lang="en-US" dirty="0">
              <a:latin typeface="Calibri" pitchFamily="34" charset="0"/>
            </a:endParaRPr>
          </a:p>
          <a:p>
            <a:r>
              <a:rPr lang="en-US" dirty="0">
                <a:latin typeface="Calibri" pitchFamily="34" charset="0"/>
              </a:rPr>
              <a:t>For an assumed symmetric </a:t>
            </a:r>
            <a:r>
              <a:rPr lang="en-US" dirty="0" smtClean="0">
                <a:latin typeface="Calibri" pitchFamily="34" charset="0"/>
              </a:rPr>
              <a:t>distribution </a:t>
            </a:r>
            <a:r>
              <a:rPr lang="en-US" dirty="0">
                <a:latin typeface="Calibri" pitchFamily="34" charset="0"/>
              </a:rPr>
              <a:t>shape, the Wilcoxon Signed Rank Test may be used.  There is some loss of generality in comparison with the sign test (which assumes only continuity), but the performance is also better, closely approximating the performance of the T test for the normal distribution, and performing much better for more skewed or heavy-tailed distributions.</a:t>
            </a:r>
          </a:p>
          <a:p>
            <a:endParaRPr lang="en-US" dirty="0">
              <a:latin typeface="Calibri" pitchFamily="34" charset="0"/>
            </a:endParaRPr>
          </a:p>
          <a:p>
            <a:r>
              <a:rPr lang="en-US" dirty="0">
                <a:latin typeface="Calibri" pitchFamily="34" charset="0"/>
              </a:rPr>
              <a:t>The basic idea is to calculate the </a:t>
            </a:r>
            <a:r>
              <a:rPr lang="en-US" dirty="0" smtClean="0">
                <a:latin typeface="Calibri" pitchFamily="34" charset="0"/>
              </a:rPr>
              <a:t>anomalies (relative to the mean) </a:t>
            </a:r>
            <a:r>
              <a:rPr lang="en-US" dirty="0">
                <a:latin typeface="Calibri" pitchFamily="34" charset="0"/>
              </a:rPr>
              <a:t>for all the data points,  and record their sign.  Then rank the absolute value of the anomalies from lowest to highest.  Finally sum the ranks of all the </a:t>
            </a:r>
            <a:r>
              <a:rPr lang="en-US" i="1" dirty="0">
                <a:latin typeface="Calibri" pitchFamily="34" charset="0"/>
              </a:rPr>
              <a:t>positive</a:t>
            </a:r>
            <a:r>
              <a:rPr lang="en-US" dirty="0">
                <a:latin typeface="Calibri" pitchFamily="34" charset="0"/>
              </a:rPr>
              <a:t> anomalies</a:t>
            </a:r>
            <a:r>
              <a:rPr lang="en-US" dirty="0" smtClean="0">
                <a:latin typeface="Calibri" pitchFamily="34" charset="0"/>
              </a:rPr>
              <a:t>.  In the case of ties, we assign each value in the tie the average rank</a:t>
            </a:r>
            <a:endParaRPr lang="en-US" dirty="0">
              <a:latin typeface="Calibri" pitchFamily="34" charset="0"/>
            </a:endParaRPr>
          </a:p>
          <a:p>
            <a:endParaRPr lang="en-US" dirty="0">
              <a:latin typeface="Calibri" pitchFamily="34" charset="0"/>
            </a:endParaRPr>
          </a:p>
          <a:p>
            <a:r>
              <a:rPr lang="en-US" dirty="0">
                <a:latin typeface="Calibri" pitchFamily="34" charset="0"/>
              </a:rPr>
              <a:t>Example </a:t>
            </a:r>
            <a:r>
              <a:rPr lang="en-US" dirty="0" smtClean="0">
                <a:latin typeface="Calibri" pitchFamily="34" charset="0"/>
              </a:rPr>
              <a:t>Data (see Excel File, </a:t>
            </a:r>
            <a:r>
              <a:rPr lang="en-US" dirty="0" err="1" smtClean="0">
                <a:latin typeface="Calibri" pitchFamily="34" charset="0"/>
              </a:rPr>
              <a:t>Wilcoxan_rank_sum.xlsx</a:t>
            </a:r>
            <a:r>
              <a:rPr lang="en-US" dirty="0" smtClean="0">
                <a:latin typeface="Calibri" pitchFamily="34" charset="0"/>
              </a:rPr>
              <a:t>):  mean here is 13.</a:t>
            </a:r>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graphicFrame>
        <p:nvGraphicFramePr>
          <p:cNvPr id="57369" name="Object 25"/>
          <p:cNvGraphicFramePr>
            <a:graphicFrameLocks noChangeAspect="1"/>
          </p:cNvGraphicFramePr>
          <p:nvPr>
            <p:extLst>
              <p:ext uri="{D42A27DB-BD31-4B8C-83A1-F6EECF244321}">
                <p14:modId xmlns:p14="http://schemas.microsoft.com/office/powerpoint/2010/main" val="3916184964"/>
              </p:ext>
            </p:extLst>
          </p:nvPr>
        </p:nvGraphicFramePr>
        <p:xfrm>
          <a:off x="762000" y="4495800"/>
          <a:ext cx="7324725" cy="2105025"/>
        </p:xfrm>
        <a:graphic>
          <a:graphicData uri="http://schemas.openxmlformats.org/presentationml/2006/ole">
            <mc:AlternateContent xmlns:mc="http://schemas.openxmlformats.org/markup-compatibility/2006">
              <mc:Choice xmlns:v="urn:schemas-microsoft-com:vml" Requires="v">
                <p:oleObj spid="_x0000_s5206" name="Worksheet" r:id="rId3" imgW="7324619" imgH="2105078" progId="Excel.Sheet.12">
                  <p:embed/>
                </p:oleObj>
              </mc:Choice>
              <mc:Fallback>
                <p:oleObj name="Worksheet" r:id="rId3" imgW="7324619" imgH="2105078"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95800"/>
                        <a:ext cx="73247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37</a:t>
            </a:fld>
            <a:endParaRPr lang="en-US"/>
          </a:p>
        </p:txBody>
      </p:sp>
    </p:spTree>
    <p:extLst>
      <p:ext uri="{BB962C8B-B14F-4D97-AF65-F5344CB8AC3E}">
        <p14:creationId xmlns:p14="http://schemas.microsoft.com/office/powerpoint/2010/main" val="27430722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1"/>
          <p:cNvSpPr txBox="1">
            <a:spLocks noChangeArrowheads="1"/>
          </p:cNvSpPr>
          <p:nvPr/>
        </p:nvSpPr>
        <p:spPr bwMode="auto">
          <a:xfrm>
            <a:off x="152400" y="228600"/>
            <a:ext cx="8763000" cy="10895286"/>
          </a:xfrm>
          <a:prstGeom prst="rect">
            <a:avLst/>
          </a:prstGeom>
          <a:noFill/>
          <a:ln w="9525">
            <a:noFill/>
            <a:miter lim="800000"/>
            <a:headEnd/>
            <a:tailEnd/>
          </a:ln>
        </p:spPr>
        <p:txBody>
          <a:bodyPr>
            <a:spAutoFit/>
          </a:bodyPr>
          <a:lstStyle/>
          <a:p>
            <a:r>
              <a:rPr lang="en-US" b="1" dirty="0">
                <a:latin typeface="Calibri" pitchFamily="34" charset="0"/>
              </a:rPr>
              <a:t>Single Sample Wilcoxon Signed Rank </a:t>
            </a:r>
            <a:r>
              <a:rPr lang="en-US" b="1" dirty="0" smtClean="0">
                <a:latin typeface="Calibri" pitchFamily="34" charset="0"/>
              </a:rPr>
              <a:t>Test (see page 138-147 in </a:t>
            </a:r>
            <a:r>
              <a:rPr lang="en-US" b="1" dirty="0" err="1" smtClean="0">
                <a:latin typeface="Calibri" pitchFamily="34" charset="0"/>
              </a:rPr>
              <a:t>Helsel</a:t>
            </a:r>
            <a:r>
              <a:rPr lang="en-US" b="1" dirty="0" smtClean="0">
                <a:latin typeface="Calibri" pitchFamily="34" charset="0"/>
              </a:rPr>
              <a:t> and Hirsch):</a:t>
            </a:r>
            <a:endParaRPr lang="en-US" b="1" dirty="0">
              <a:latin typeface="Calibri" pitchFamily="34" charset="0"/>
            </a:endParaRPr>
          </a:p>
          <a:p>
            <a:endParaRPr lang="en-US" dirty="0">
              <a:latin typeface="Calibri" pitchFamily="34" charset="0"/>
            </a:endParaRPr>
          </a:p>
          <a:p>
            <a:r>
              <a:rPr lang="en-US" dirty="0">
                <a:latin typeface="Calibri" pitchFamily="34" charset="0"/>
              </a:rPr>
              <a:t>Null Hypothesis:</a:t>
            </a:r>
          </a:p>
          <a:p>
            <a:endParaRPr lang="en-US" dirty="0">
              <a:latin typeface="Calibri" pitchFamily="34" charset="0"/>
            </a:endParaRPr>
          </a:p>
          <a:p>
            <a:endParaRPr lang="en-US" dirty="0">
              <a:latin typeface="Calibri" pitchFamily="34" charset="0"/>
            </a:endParaRPr>
          </a:p>
          <a:p>
            <a:r>
              <a:rPr lang="en-US" dirty="0">
                <a:latin typeface="Calibri" pitchFamily="34" charset="0"/>
              </a:rPr>
              <a:t>Calculate and rank:  </a:t>
            </a:r>
          </a:p>
          <a:p>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Rejection Region:   (use </a:t>
            </a:r>
            <a:r>
              <a:rPr lang="en-US" dirty="0" smtClean="0">
                <a:latin typeface="Calibri" pitchFamily="34" charset="0"/>
              </a:rPr>
              <a:t>c values in table </a:t>
            </a:r>
            <a:r>
              <a:rPr lang="en-US" dirty="0">
                <a:latin typeface="Calibri" pitchFamily="34" charset="0"/>
              </a:rPr>
              <a:t>A.9 </a:t>
            </a:r>
            <a:r>
              <a:rPr lang="en-US" dirty="0" smtClean="0">
                <a:latin typeface="Calibri" pitchFamily="34" charset="0"/>
              </a:rPr>
              <a:t>in </a:t>
            </a:r>
          </a:p>
          <a:p>
            <a:r>
              <a:rPr lang="en-US" dirty="0">
                <a:latin typeface="Calibri" pitchFamily="34" charset="0"/>
              </a:rPr>
              <a:t>	</a:t>
            </a:r>
            <a:r>
              <a:rPr lang="en-US" dirty="0" smtClean="0">
                <a:latin typeface="Calibri" pitchFamily="34" charset="0"/>
              </a:rPr>
              <a:t>				</a:t>
            </a:r>
            <a:r>
              <a:rPr lang="en-US" dirty="0" err="1" smtClean="0">
                <a:latin typeface="Calibri" pitchFamily="34" charset="0"/>
              </a:rPr>
              <a:t>stats_tables.PDF</a:t>
            </a:r>
            <a:r>
              <a:rPr lang="en-US" dirty="0" smtClean="0">
                <a:latin typeface="Calibri" pitchFamily="34" charset="0"/>
              </a:rPr>
              <a:t> for </a:t>
            </a:r>
            <a:r>
              <a:rPr lang="en-US" dirty="0">
                <a:latin typeface="Calibri" pitchFamily="34" charset="0"/>
              </a:rPr>
              <a:t>small sample)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For n &gt; 20					       </a:t>
            </a:r>
            <a:r>
              <a:rPr lang="en-US" dirty="0" smtClean="0">
                <a:latin typeface="Calibri" pitchFamily="34" charset="0"/>
              </a:rPr>
              <a:t>                                     is  </a:t>
            </a:r>
            <a:r>
              <a:rPr lang="en-US" dirty="0">
                <a:latin typeface="Calibri" pitchFamily="34" charset="0"/>
              </a:rPr>
              <a:t>normally distributed</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r>
              <a:rPr lang="en-US" dirty="0">
                <a:latin typeface="Calibri" pitchFamily="34" charset="0"/>
              </a:rPr>
              <a:t>   </a:t>
            </a:r>
          </a:p>
          <a:p>
            <a:r>
              <a:rPr lang="en-US" dirty="0">
                <a:latin typeface="Calibri" pitchFamily="34" charset="0"/>
              </a:rPr>
              <a:t>     </a:t>
            </a:r>
          </a:p>
        </p:txBody>
      </p:sp>
      <p:sp>
        <p:nvSpPr>
          <p:cNvPr id="6963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39" name="Rectangle 11"/>
          <p:cNvSpPr>
            <a:spLocks noChangeArrowheads="1"/>
          </p:cNvSpPr>
          <p:nvPr/>
        </p:nvSpPr>
        <p:spPr bwMode="auto">
          <a:xfrm>
            <a:off x="0" y="13239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r>
            <a:br>
              <a:rPr lang="en-US" sz="2400">
                <a:latin typeface="Calibri" pitchFamily="34" charset="0"/>
                <a:cs typeface="Times New Roman" pitchFamily="18" charset="0"/>
              </a:rPr>
            </a:br>
            <a:r>
              <a:rPr lang="en-US" sz="2400">
                <a:latin typeface="Calibri" pitchFamily="34" charset="0"/>
                <a:cs typeface="Times New Roman" pitchFamily="18" charset="0"/>
              </a:rPr>
              <a:t/>
            </a:r>
            <a:br>
              <a:rPr lang="en-US" sz="2400">
                <a:latin typeface="Calibri" pitchFamily="34" charset="0"/>
                <a:cs typeface="Times New Roman" pitchFamily="18" charset="0"/>
              </a:rPr>
            </a:br>
            <a:endParaRPr lang="en-US"/>
          </a:p>
        </p:txBody>
      </p:sp>
      <p:sp>
        <p:nvSpPr>
          <p:cNvPr id="69640"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1"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2"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3" name="Rectangle 18"/>
          <p:cNvSpPr>
            <a:spLocks noChangeArrowheads="1"/>
          </p:cNvSpPr>
          <p:nvPr/>
        </p:nvSpPr>
        <p:spPr bwMode="auto">
          <a:xfrm>
            <a:off x="0" y="636588"/>
            <a:ext cx="254000" cy="460375"/>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69644"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5"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6" name="Rectangle 2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47" name="Rectangle 2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48" name="Rectangle 26"/>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49"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0" name="Rectangle 30"/>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51" name="Rectangle 31"/>
          <p:cNvSpPr>
            <a:spLocks noChangeArrowheads="1"/>
          </p:cNvSpPr>
          <p:nvPr/>
        </p:nvSpPr>
        <p:spPr bwMode="auto">
          <a:xfrm>
            <a:off x="0" y="1295400"/>
            <a:ext cx="9144000" cy="0"/>
          </a:xfrm>
          <a:prstGeom prst="rect">
            <a:avLst/>
          </a:prstGeom>
          <a:noFill/>
          <a:ln w="9525">
            <a:noFill/>
            <a:miter lim="800000"/>
            <a:headEnd/>
            <a:tailEnd/>
          </a:ln>
        </p:spPr>
        <p:txBody>
          <a:bodyPr wrap="none" anchor="ctr">
            <a:spAutoFit/>
          </a:bodyPr>
          <a:lstStyle/>
          <a:p>
            <a:endParaRPr lang="en-US"/>
          </a:p>
        </p:txBody>
      </p:sp>
      <p:sp>
        <p:nvSpPr>
          <p:cNvPr id="69652" name="Rectangle 3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3" name="Rectangle 3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54" name="Rectangle 3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55" name="Rectangle 3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56"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57" name="Rectangle 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58" name="Rectangle 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59" name="Rectangle 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60"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1"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62"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3" name="Rectangle 13"/>
          <p:cNvSpPr>
            <a:spLocks noChangeArrowheads="1"/>
          </p:cNvSpPr>
          <p:nvPr/>
        </p:nvSpPr>
        <p:spPr bwMode="auto">
          <a:xfrm>
            <a:off x="0" y="1285875"/>
            <a:ext cx="9144000" cy="0"/>
          </a:xfrm>
          <a:prstGeom prst="rect">
            <a:avLst/>
          </a:prstGeom>
          <a:noFill/>
          <a:ln w="9525">
            <a:noFill/>
            <a:miter lim="800000"/>
            <a:headEnd/>
            <a:tailEnd/>
          </a:ln>
        </p:spPr>
        <p:txBody>
          <a:bodyPr wrap="none" anchor="ctr">
            <a:spAutoFit/>
          </a:bodyPr>
          <a:lstStyle/>
          <a:p>
            <a:endParaRPr lang="en-US"/>
          </a:p>
        </p:txBody>
      </p:sp>
      <p:sp>
        <p:nvSpPr>
          <p:cNvPr id="69664" name="Rectangle 1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5" name="Rectangle 18"/>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69666" name="Rectangle 19"/>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endParaRPr lang="en-US"/>
          </a:p>
        </p:txBody>
      </p:sp>
      <p:sp>
        <p:nvSpPr>
          <p:cNvPr id="69667" name="Rectangle 20"/>
          <p:cNvSpPr>
            <a:spLocks noChangeArrowheads="1"/>
          </p:cNvSpPr>
          <p:nvPr/>
        </p:nvSpPr>
        <p:spPr bwMode="auto">
          <a:xfrm>
            <a:off x="0" y="1781175"/>
            <a:ext cx="9144000" cy="0"/>
          </a:xfrm>
          <a:prstGeom prst="rect">
            <a:avLst/>
          </a:prstGeom>
          <a:noFill/>
          <a:ln w="9525">
            <a:noFill/>
            <a:miter lim="800000"/>
            <a:headEnd/>
            <a:tailEnd/>
          </a:ln>
        </p:spPr>
        <p:txBody>
          <a:bodyPr wrap="none" anchor="ctr">
            <a:spAutoFit/>
          </a:bodyPr>
          <a:lstStyle/>
          <a:p>
            <a:endParaRPr lang="en-US"/>
          </a:p>
        </p:txBody>
      </p:sp>
      <p:sp>
        <p:nvSpPr>
          <p:cNvPr id="6966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69" name="Rectangle 3"/>
          <p:cNvSpPr>
            <a:spLocks noChangeArrowheads="1"/>
          </p:cNvSpPr>
          <p:nvPr/>
        </p:nvSpPr>
        <p:spPr bwMode="auto">
          <a:xfrm>
            <a:off x="0" y="876300"/>
            <a:ext cx="9144000" cy="0"/>
          </a:xfrm>
          <a:prstGeom prst="rect">
            <a:avLst/>
          </a:prstGeom>
          <a:noFill/>
          <a:ln w="9525">
            <a:noFill/>
            <a:miter lim="800000"/>
            <a:headEnd/>
            <a:tailEnd/>
          </a:ln>
        </p:spPr>
        <p:txBody>
          <a:bodyPr wrap="none" anchor="ctr">
            <a:spAutoFit/>
          </a:bodyPr>
          <a:lstStyle/>
          <a:p>
            <a:endParaRPr lang="en-US"/>
          </a:p>
        </p:txBody>
      </p:sp>
      <p:sp>
        <p:nvSpPr>
          <p:cNvPr id="69670"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71"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72" name="Rectangle 9"/>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73" name="Rectangle 10"/>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pic>
        <p:nvPicPr>
          <p:cNvPr id="6967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38600" y="3810000"/>
            <a:ext cx="1038225" cy="409575"/>
          </a:xfrm>
          <a:prstGeom prst="rect">
            <a:avLst/>
          </a:prstGeom>
          <a:noFill/>
          <a:ln w="9525">
            <a:noFill/>
            <a:miter lim="800000"/>
            <a:headEnd/>
            <a:tailEnd/>
          </a:ln>
        </p:spPr>
      </p:pic>
      <p:sp>
        <p:nvSpPr>
          <p:cNvPr id="69675"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76" name="Rectangle 7"/>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77" name="Rectangle 8"/>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78" name="Rectangle 9"/>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n-US"/>
          </a:p>
        </p:txBody>
      </p:sp>
      <p:sp>
        <p:nvSpPr>
          <p:cNvPr id="69679"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80"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2600" y="2409825"/>
            <a:ext cx="5543550" cy="409575"/>
          </a:xfrm>
          <a:prstGeom prst="rect">
            <a:avLst/>
          </a:prstGeom>
          <a:noFill/>
          <a:ln w="9525">
            <a:noFill/>
            <a:miter lim="800000"/>
            <a:headEnd/>
            <a:tailEnd/>
          </a:ln>
        </p:spPr>
      </p:pic>
      <p:sp>
        <p:nvSpPr>
          <p:cNvPr id="69681"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82"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762000"/>
            <a:ext cx="942975" cy="409575"/>
          </a:xfrm>
          <a:prstGeom prst="rect">
            <a:avLst/>
          </a:prstGeom>
          <a:noFill/>
          <a:ln w="9525">
            <a:noFill/>
            <a:miter lim="800000"/>
            <a:headEnd/>
            <a:tailEnd/>
          </a:ln>
        </p:spPr>
      </p:pic>
      <p:sp>
        <p:nvSpPr>
          <p:cNvPr id="69683" name="Rectangle 1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84"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85" name="Rectangle 17"/>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86" name="Rectangle 1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87" name="Rectangle 2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69688" name="Picture 2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3400" y="3829050"/>
            <a:ext cx="1457325" cy="409575"/>
          </a:xfrm>
          <a:prstGeom prst="rect">
            <a:avLst/>
          </a:prstGeom>
          <a:noFill/>
          <a:ln w="9525">
            <a:noFill/>
            <a:miter lim="800000"/>
            <a:headEnd/>
            <a:tailEnd/>
          </a:ln>
        </p:spPr>
      </p:pic>
      <p:pic>
        <p:nvPicPr>
          <p:cNvPr id="69689" name="Picture 2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33400" y="4343400"/>
            <a:ext cx="1457325" cy="409575"/>
          </a:xfrm>
          <a:prstGeom prst="rect">
            <a:avLst/>
          </a:prstGeom>
          <a:noFill/>
          <a:ln w="9525">
            <a:noFill/>
            <a:miter lim="800000"/>
            <a:headEnd/>
            <a:tailEnd/>
          </a:ln>
        </p:spPr>
      </p:pic>
      <p:pic>
        <p:nvPicPr>
          <p:cNvPr id="69690" name="Picture 2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33400" y="4876800"/>
            <a:ext cx="1457325" cy="409575"/>
          </a:xfrm>
          <a:prstGeom prst="rect">
            <a:avLst/>
          </a:prstGeom>
          <a:noFill/>
          <a:ln w="9525">
            <a:noFill/>
            <a:miter lim="800000"/>
            <a:headEnd/>
            <a:tailEnd/>
          </a:ln>
        </p:spPr>
      </p:pic>
      <p:sp>
        <p:nvSpPr>
          <p:cNvPr id="69691" name="Rectangle 2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92" name="Rectangle 2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69693" name="Rectangle 26"/>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69694" name="Rectangle 27"/>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69695" name="Rectangle 2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696" name="Rectangle 3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697" name="Picture 3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752600" y="5698821"/>
            <a:ext cx="3676650" cy="904875"/>
          </a:xfrm>
          <a:prstGeom prst="rect">
            <a:avLst/>
          </a:prstGeom>
          <a:noFill/>
          <a:ln w="9525">
            <a:noFill/>
            <a:miter lim="800000"/>
            <a:headEnd/>
            <a:tailEnd/>
          </a:ln>
        </p:spPr>
      </p:pic>
      <p:sp>
        <p:nvSpPr>
          <p:cNvPr id="69698" name="Rectangle 32"/>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endParaRPr lang="en-US"/>
          </a:p>
        </p:txBody>
      </p:sp>
      <p:sp>
        <p:nvSpPr>
          <p:cNvPr id="69699" name="Rectangle 3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0" name="Rectangle 35"/>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69701" name="Picture 3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38600" y="4191000"/>
            <a:ext cx="2552700" cy="762000"/>
          </a:xfrm>
          <a:prstGeom prst="rect">
            <a:avLst/>
          </a:prstGeom>
          <a:noFill/>
          <a:ln w="9525">
            <a:noFill/>
            <a:miter lim="800000"/>
            <a:headEnd/>
            <a:tailEnd/>
          </a:ln>
        </p:spPr>
      </p:pic>
      <p:pic>
        <p:nvPicPr>
          <p:cNvPr id="69702" name="Picture 3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038600" y="4953000"/>
            <a:ext cx="4191000" cy="409575"/>
          </a:xfrm>
          <a:prstGeom prst="rect">
            <a:avLst/>
          </a:prstGeom>
          <a:noFill/>
          <a:ln w="9525">
            <a:noFill/>
            <a:miter lim="800000"/>
            <a:headEnd/>
            <a:tailEnd/>
          </a:ln>
        </p:spPr>
      </p:pic>
      <p:sp>
        <p:nvSpPr>
          <p:cNvPr id="69703" name="Rectangle 3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4" name="Rectangle 39"/>
          <p:cNvSpPr>
            <a:spLocks noChangeArrowheads="1"/>
          </p:cNvSpPr>
          <p:nvPr/>
        </p:nvSpPr>
        <p:spPr bwMode="auto">
          <a:xfrm>
            <a:off x="0" y="1219200"/>
            <a:ext cx="9144000" cy="0"/>
          </a:xfrm>
          <a:prstGeom prst="rect">
            <a:avLst/>
          </a:prstGeom>
          <a:noFill/>
          <a:ln w="9525">
            <a:noFill/>
            <a:miter lim="800000"/>
            <a:headEnd/>
            <a:tailEnd/>
          </a:ln>
        </p:spPr>
        <p:txBody>
          <a:bodyPr wrap="none" anchor="ctr">
            <a:spAutoFit/>
          </a:bodyPr>
          <a:lstStyle/>
          <a:p>
            <a:endParaRPr lang="en-US"/>
          </a:p>
        </p:txBody>
      </p:sp>
      <p:sp>
        <p:nvSpPr>
          <p:cNvPr id="69705" name="Rectangle 4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69706" name="Rectangle 4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69707" name="Picture 4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286000" y="1600200"/>
            <a:ext cx="2819400" cy="409575"/>
          </a:xfrm>
          <a:prstGeom prst="rect">
            <a:avLst/>
          </a:prstGeom>
          <a:noFill/>
          <a:ln w="9525">
            <a:noFill/>
            <a:miter lim="800000"/>
            <a:headEnd/>
            <a:tailEnd/>
          </a:ln>
        </p:spPr>
      </p:pic>
      <p:sp>
        <p:nvSpPr>
          <p:cNvPr id="69708" name="Rectangle 4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38</a:t>
            </a:fld>
            <a:endParaRPr lang="en-US"/>
          </a:p>
        </p:txBody>
      </p:sp>
    </p:spTree>
    <p:extLst>
      <p:ext uri="{BB962C8B-B14F-4D97-AF65-F5344CB8AC3E}">
        <p14:creationId xmlns:p14="http://schemas.microsoft.com/office/powerpoint/2010/main" val="917020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1"/>
          <p:cNvSpPr txBox="1">
            <a:spLocks noChangeArrowheads="1"/>
          </p:cNvSpPr>
          <p:nvPr/>
        </p:nvSpPr>
        <p:spPr bwMode="auto">
          <a:xfrm>
            <a:off x="228600" y="152400"/>
            <a:ext cx="8763000" cy="7848302"/>
          </a:xfrm>
          <a:prstGeom prst="rect">
            <a:avLst/>
          </a:prstGeom>
          <a:noFill/>
          <a:ln w="9525">
            <a:noFill/>
            <a:miter lim="800000"/>
            <a:headEnd/>
            <a:tailEnd/>
          </a:ln>
        </p:spPr>
        <p:txBody>
          <a:bodyPr>
            <a:spAutoFit/>
          </a:bodyPr>
          <a:lstStyle/>
          <a:p>
            <a:r>
              <a:rPr lang="en-US" b="1" dirty="0">
                <a:latin typeface="Calibri" pitchFamily="34" charset="0"/>
              </a:rPr>
              <a:t>Two Sample Wilcoxon Rank-Sum </a:t>
            </a:r>
            <a:r>
              <a:rPr lang="en-US" b="1" dirty="0" smtClean="0">
                <a:latin typeface="Calibri" pitchFamily="34" charset="0"/>
              </a:rPr>
              <a:t>Test (see excel file):</a:t>
            </a:r>
            <a:endParaRPr lang="en-US" b="1" dirty="0">
              <a:latin typeface="Calibri" pitchFamily="34" charset="0"/>
            </a:endParaRPr>
          </a:p>
          <a:p>
            <a:endParaRPr lang="en-US" dirty="0">
              <a:latin typeface="Calibri" pitchFamily="34" charset="0"/>
            </a:endParaRPr>
          </a:p>
          <a:p>
            <a:r>
              <a:rPr lang="en-US" dirty="0">
                <a:latin typeface="Calibri" pitchFamily="34" charset="0"/>
              </a:rPr>
              <a:t>Let X and Y be two sample data sets with sample size m and n respectively.   For small sample tests, let the smallest sample be labeled X.</a:t>
            </a:r>
          </a:p>
          <a:p>
            <a:endParaRPr lang="en-US" dirty="0">
              <a:latin typeface="Calibri" pitchFamily="34" charset="0"/>
            </a:endParaRPr>
          </a:p>
          <a:p>
            <a:r>
              <a:rPr lang="en-US" dirty="0">
                <a:latin typeface="Calibri" pitchFamily="34" charset="0"/>
              </a:rPr>
              <a:t>Null Hypothesis</a:t>
            </a:r>
            <a:r>
              <a:rPr lang="en-US" dirty="0" smtClean="0">
                <a:latin typeface="Calibri" pitchFamily="34" charset="0"/>
              </a:rPr>
              <a:t>:  The </a:t>
            </a:r>
            <a:r>
              <a:rPr lang="en-US" u="sng" dirty="0" smtClean="0">
                <a:latin typeface="Calibri" pitchFamily="34" charset="0"/>
              </a:rPr>
              <a:t>median</a:t>
            </a:r>
            <a:r>
              <a:rPr lang="en-US" dirty="0" smtClean="0">
                <a:latin typeface="Calibri" pitchFamily="34" charset="0"/>
              </a:rPr>
              <a:t> of two groups is the same, so </a:t>
            </a:r>
            <a:endParaRPr lang="en-US" dirty="0">
              <a:latin typeface="Calibri" pitchFamily="34" charset="0"/>
            </a:endParaRPr>
          </a:p>
          <a:p>
            <a:r>
              <a:rPr lang="en-US" dirty="0" smtClean="0">
                <a:latin typeface="Calibri" pitchFamily="34" charset="0"/>
              </a:rPr>
              <a:t>                           H</a:t>
            </a:r>
            <a:r>
              <a:rPr lang="en-US" baseline="-25000" dirty="0" smtClean="0">
                <a:latin typeface="Calibri" pitchFamily="34" charset="0"/>
              </a:rPr>
              <a:t>0</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 &gt; y] = 0.5</a:t>
            </a:r>
            <a:endParaRPr lang="en-US" dirty="0">
              <a:latin typeface="Calibri" pitchFamily="34" charset="0"/>
            </a:endParaRPr>
          </a:p>
          <a:p>
            <a:endParaRPr lang="en-US" dirty="0">
              <a:latin typeface="Calibri" pitchFamily="34" charset="0"/>
            </a:endParaRPr>
          </a:p>
          <a:p>
            <a:r>
              <a:rPr lang="en-US" dirty="0">
                <a:latin typeface="Calibri" pitchFamily="34" charset="0"/>
              </a:rPr>
              <a:t>Calculate and rank:  </a:t>
            </a:r>
            <a:r>
              <a:rPr lang="en-US" dirty="0" smtClean="0">
                <a:latin typeface="Calibri" pitchFamily="34" charset="0"/>
              </a:rPr>
              <a:t>Rank all of the values in the combined sample, keeping track of which came from which group.</a:t>
            </a:r>
            <a:endParaRPr lang="en-US" dirty="0">
              <a:latin typeface="Calibri" pitchFamily="34" charset="0"/>
            </a:endParaRPr>
          </a:p>
          <a:p>
            <a:endParaRPr lang="en-US" dirty="0">
              <a:latin typeface="Calibri" pitchFamily="34" charset="0"/>
            </a:endParaRPr>
          </a:p>
          <a:p>
            <a:r>
              <a:rPr lang="en-US" dirty="0">
                <a:latin typeface="Calibri" pitchFamily="34" charset="0"/>
              </a:rPr>
              <a:t>Test statistic:</a:t>
            </a:r>
          </a:p>
          <a:p>
            <a:endParaRPr lang="en-US" dirty="0">
              <a:latin typeface="Calibri" pitchFamily="34" charset="0"/>
            </a:endParaRPr>
          </a:p>
          <a:p>
            <a:endParaRPr lang="en-US" dirty="0">
              <a:latin typeface="Calibri" pitchFamily="34" charset="0"/>
            </a:endParaRPr>
          </a:p>
          <a:p>
            <a:r>
              <a:rPr lang="en-US" dirty="0">
                <a:latin typeface="Calibri" pitchFamily="34" charset="0"/>
              </a:rPr>
              <a:t>Alternate Hypothesis:		</a:t>
            </a:r>
            <a:r>
              <a:rPr lang="en-US" dirty="0" smtClean="0">
                <a:latin typeface="Calibri" pitchFamily="34" charset="0"/>
              </a:rPr>
              <a:t>                Rejection </a:t>
            </a:r>
            <a:r>
              <a:rPr lang="en-US" dirty="0">
                <a:latin typeface="Calibri" pitchFamily="34" charset="0"/>
              </a:rPr>
              <a:t>Region:   </a:t>
            </a:r>
            <a:r>
              <a:rPr lang="en-US" dirty="0" smtClean="0">
                <a:latin typeface="Calibri" pitchFamily="34" charset="0"/>
              </a:rPr>
              <a:t>(use Table A.10 for </a:t>
            </a:r>
            <a:r>
              <a:rPr lang="en-US" dirty="0">
                <a:latin typeface="Calibri" pitchFamily="34" charset="0"/>
              </a:rPr>
              <a:t>small sample)</a:t>
            </a:r>
          </a:p>
          <a:p>
            <a:r>
              <a:rPr lang="en-US" dirty="0" smtClean="0">
                <a:latin typeface="Calibri" pitchFamily="34" charset="0"/>
              </a:rPr>
              <a:t>H</a:t>
            </a:r>
            <a:r>
              <a:rPr lang="en-US" baseline="-25000" dirty="0" smtClean="0">
                <a:latin typeface="Calibri" pitchFamily="34" charset="0"/>
              </a:rPr>
              <a:t>1</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 0.5 (2-sided test)</a:t>
            </a:r>
          </a:p>
          <a:p>
            <a:r>
              <a:rPr lang="en-US" dirty="0" smtClean="0">
                <a:latin typeface="Calibri" pitchFamily="34" charset="0"/>
              </a:rPr>
              <a:t>H</a:t>
            </a:r>
            <a:r>
              <a:rPr lang="en-US" baseline="-25000" dirty="0" smtClean="0">
                <a:latin typeface="Calibri" pitchFamily="34" charset="0"/>
              </a:rPr>
              <a:t>2</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&gt; 0.5 (1-sided, x expected larger than y)</a:t>
            </a:r>
          </a:p>
          <a:p>
            <a:r>
              <a:rPr lang="en-US" dirty="0" smtClean="0">
                <a:latin typeface="Calibri" pitchFamily="34" charset="0"/>
              </a:rPr>
              <a:t>H</a:t>
            </a:r>
            <a:r>
              <a:rPr lang="en-US" baseline="-25000" dirty="0" smtClean="0">
                <a:latin typeface="Calibri" pitchFamily="34" charset="0"/>
              </a:rPr>
              <a:t>3</a:t>
            </a:r>
            <a:r>
              <a:rPr lang="en-US" dirty="0" smtClean="0">
                <a:latin typeface="Calibri" pitchFamily="34" charset="0"/>
              </a:rPr>
              <a:t>: </a:t>
            </a:r>
            <a:r>
              <a:rPr lang="en-US" dirty="0" err="1" smtClean="0">
                <a:latin typeface="Calibri" pitchFamily="34" charset="0"/>
              </a:rPr>
              <a:t>Prob</a:t>
            </a:r>
            <a:r>
              <a:rPr lang="en-US" dirty="0" smtClean="0">
                <a:latin typeface="Calibri" pitchFamily="34" charset="0"/>
              </a:rPr>
              <a:t>[x&gt;y] &lt; 0.5 (1-sided, x expected smaller than y)</a:t>
            </a:r>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r>
              <a:rPr lang="en-US" dirty="0">
                <a:latin typeface="Calibri" pitchFamily="34" charset="0"/>
              </a:rPr>
              <a:t>For </a:t>
            </a:r>
            <a:r>
              <a:rPr lang="en-US" dirty="0" err="1" smtClean="0">
                <a:latin typeface="Calibri" pitchFamily="34" charset="0"/>
              </a:rPr>
              <a:t>m,n</a:t>
            </a:r>
            <a:r>
              <a:rPr lang="en-US" dirty="0" smtClean="0">
                <a:latin typeface="Calibri" pitchFamily="34" charset="0"/>
              </a:rPr>
              <a:t> </a:t>
            </a:r>
            <a:r>
              <a:rPr lang="en-US" dirty="0">
                <a:latin typeface="Calibri" pitchFamily="34" charset="0"/>
              </a:rPr>
              <a:t>&gt; </a:t>
            </a:r>
            <a:r>
              <a:rPr lang="en-US" dirty="0" smtClean="0">
                <a:latin typeface="Calibri" pitchFamily="34" charset="0"/>
              </a:rPr>
              <a:t>10   				 </a:t>
            </a:r>
            <a:r>
              <a:rPr lang="en-US" dirty="0">
                <a:latin typeface="Calibri" pitchFamily="34" charset="0"/>
              </a:rPr>
              <a:t>						is normally distributed</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pic>
        <p:nvPicPr>
          <p:cNvPr id="70659"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3124200"/>
            <a:ext cx="4876800" cy="409575"/>
          </a:xfrm>
          <a:prstGeom prst="rect">
            <a:avLst/>
          </a:prstGeom>
          <a:noFill/>
          <a:ln w="9525">
            <a:noFill/>
            <a:miter lim="800000"/>
            <a:headEnd/>
            <a:tailEnd/>
          </a:ln>
        </p:spPr>
      </p:pic>
      <p:pic>
        <p:nvPicPr>
          <p:cNvPr id="70660"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316081" y="4561295"/>
            <a:ext cx="962025" cy="409575"/>
          </a:xfrm>
          <a:prstGeom prst="rect">
            <a:avLst/>
          </a:prstGeom>
          <a:noFill/>
          <a:ln w="9525">
            <a:noFill/>
            <a:miter lim="800000"/>
            <a:headEnd/>
            <a:tailEnd/>
          </a:ln>
        </p:spPr>
      </p:pic>
      <p:pic>
        <p:nvPicPr>
          <p:cNvPr id="70661"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10250" y="4880966"/>
            <a:ext cx="3181350" cy="409575"/>
          </a:xfrm>
          <a:prstGeom prst="rect">
            <a:avLst/>
          </a:prstGeom>
          <a:noFill/>
          <a:ln w="9525">
            <a:noFill/>
            <a:miter lim="800000"/>
            <a:headEnd/>
            <a:tailEnd/>
          </a:ln>
        </p:spPr>
      </p:pic>
      <p:pic>
        <p:nvPicPr>
          <p:cNvPr id="70662"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43475" y="4285289"/>
            <a:ext cx="4048125" cy="409575"/>
          </a:xfrm>
          <a:prstGeom prst="rect">
            <a:avLst/>
          </a:prstGeom>
          <a:noFill/>
          <a:ln w="9525">
            <a:noFill/>
            <a:miter lim="800000"/>
            <a:headEnd/>
            <a:tailEnd/>
          </a:ln>
        </p:spPr>
      </p:pic>
      <p:sp>
        <p:nvSpPr>
          <p:cNvPr id="70666"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70667" name="Rectangle 11"/>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70668" name="Rectangle 12"/>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sz="900"/>
          </a:p>
          <a:p>
            <a:pPr eaLnBrk="0" hangingPunct="0"/>
            <a:endParaRPr lang="en-US"/>
          </a:p>
        </p:txBody>
      </p:sp>
      <p:sp>
        <p:nvSpPr>
          <p:cNvPr id="70669" name="Rectangle 13"/>
          <p:cNvSpPr>
            <a:spLocks noChangeArrowheads="1"/>
          </p:cNvSpPr>
          <p:nvPr/>
        </p:nvSpPr>
        <p:spPr bwMode="auto">
          <a:xfrm>
            <a:off x="0" y="1685925"/>
            <a:ext cx="9144000" cy="0"/>
          </a:xfrm>
          <a:prstGeom prst="rect">
            <a:avLst/>
          </a:prstGeom>
          <a:noFill/>
          <a:ln w="9525">
            <a:noFill/>
            <a:miter lim="800000"/>
            <a:headEnd/>
            <a:tailEnd/>
          </a:ln>
        </p:spPr>
        <p:txBody>
          <a:bodyPr wrap="none" anchor="ctr">
            <a:spAutoFit/>
          </a:bodyPr>
          <a:lstStyle/>
          <a:p>
            <a:endParaRPr lang="en-US"/>
          </a:p>
        </p:txBody>
      </p:sp>
      <p:sp>
        <p:nvSpPr>
          <p:cNvPr id="70670" name="Rectangle 14"/>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n-US"/>
          </a:p>
        </p:txBody>
      </p:sp>
      <p:sp>
        <p:nvSpPr>
          <p:cNvPr id="70671" name="Rectangle 15"/>
          <p:cNvSpPr>
            <a:spLocks noChangeArrowheads="1"/>
          </p:cNvSpPr>
          <p:nvPr/>
        </p:nvSpPr>
        <p:spPr bwMode="auto">
          <a:xfrm>
            <a:off x="0" y="2505075"/>
            <a:ext cx="9144000" cy="0"/>
          </a:xfrm>
          <a:prstGeom prst="rect">
            <a:avLst/>
          </a:prstGeom>
          <a:noFill/>
          <a:ln w="9525">
            <a:noFill/>
            <a:miter lim="800000"/>
            <a:headEnd/>
            <a:tailEnd/>
          </a:ln>
        </p:spPr>
        <p:txBody>
          <a:bodyPr wrap="none" anchor="ctr">
            <a:spAutoFit/>
          </a:bodyPr>
          <a:lstStyle/>
          <a:p>
            <a:endParaRPr lang="en-US"/>
          </a:p>
        </p:txBody>
      </p:sp>
      <p:sp>
        <p:nvSpPr>
          <p:cNvPr id="70672" name="Rectangle 16"/>
          <p:cNvSpPr>
            <a:spLocks noChangeArrowheads="1"/>
          </p:cNvSpPr>
          <p:nvPr/>
        </p:nvSpPr>
        <p:spPr bwMode="auto">
          <a:xfrm>
            <a:off x="0" y="2914650"/>
            <a:ext cx="9144000" cy="0"/>
          </a:xfrm>
          <a:prstGeom prst="rect">
            <a:avLst/>
          </a:prstGeom>
          <a:noFill/>
          <a:ln w="9525">
            <a:noFill/>
            <a:miter lim="800000"/>
            <a:headEnd/>
            <a:tailEnd/>
          </a:ln>
        </p:spPr>
        <p:txBody>
          <a:bodyPr wrap="none" anchor="ctr">
            <a:spAutoFit/>
          </a:bodyPr>
          <a:lstStyle/>
          <a:p>
            <a:endParaRPr lang="en-US"/>
          </a:p>
        </p:txBody>
      </p:sp>
      <p:sp>
        <p:nvSpPr>
          <p:cNvPr id="70673" name="Rectangle 17"/>
          <p:cNvSpPr>
            <a:spLocks noChangeArrowheads="1"/>
          </p:cNvSpPr>
          <p:nvPr/>
        </p:nvSpPr>
        <p:spPr bwMode="auto">
          <a:xfrm>
            <a:off x="0" y="3324225"/>
            <a:ext cx="9144000" cy="0"/>
          </a:xfrm>
          <a:prstGeom prst="rect">
            <a:avLst/>
          </a:prstGeom>
          <a:noFill/>
          <a:ln w="9525">
            <a:noFill/>
            <a:miter lim="800000"/>
            <a:headEnd/>
            <a:tailEnd/>
          </a:ln>
        </p:spPr>
        <p:txBody>
          <a:bodyPr wrap="none" anchor="ctr">
            <a:spAutoFit/>
          </a:bodyPr>
          <a:lstStyle/>
          <a:p>
            <a:endParaRPr lang="en-US"/>
          </a:p>
        </p:txBody>
      </p:sp>
      <p:sp>
        <p:nvSpPr>
          <p:cNvPr id="70674" name="Rectangle 18"/>
          <p:cNvSpPr>
            <a:spLocks noChangeArrowheads="1"/>
          </p:cNvSpPr>
          <p:nvPr/>
        </p:nvSpPr>
        <p:spPr bwMode="auto">
          <a:xfrm>
            <a:off x="0" y="3733800"/>
            <a:ext cx="9144000" cy="0"/>
          </a:xfrm>
          <a:prstGeom prst="rect">
            <a:avLst/>
          </a:prstGeom>
          <a:noFill/>
          <a:ln w="9525">
            <a:noFill/>
            <a:miter lim="800000"/>
            <a:headEnd/>
            <a:tailEnd/>
          </a:ln>
        </p:spPr>
        <p:txBody>
          <a:bodyPr wrap="none" anchor="ctr">
            <a:spAutoFit/>
          </a:bodyPr>
          <a:lstStyle/>
          <a:p>
            <a:endParaRPr lang="en-US"/>
          </a:p>
        </p:txBody>
      </p:sp>
      <p:sp>
        <p:nvSpPr>
          <p:cNvPr id="70675" name="Rectangle 19"/>
          <p:cNvSpPr>
            <a:spLocks noChangeArrowheads="1"/>
          </p:cNvSpPr>
          <p:nvPr/>
        </p:nvSpPr>
        <p:spPr bwMode="auto">
          <a:xfrm>
            <a:off x="89907" y="3919442"/>
            <a:ext cx="9144000" cy="0"/>
          </a:xfrm>
          <a:prstGeom prst="rect">
            <a:avLst/>
          </a:prstGeom>
          <a:noFill/>
          <a:ln w="9525">
            <a:noFill/>
            <a:miter lim="800000"/>
            <a:headEnd/>
            <a:tailEnd/>
          </a:ln>
        </p:spPr>
        <p:txBody>
          <a:bodyPr wrap="none" anchor="ctr">
            <a:spAutoFit/>
          </a:bodyPr>
          <a:lstStyle/>
          <a:p>
            <a:endParaRPr lang="en-US"/>
          </a:p>
        </p:txBody>
      </p:sp>
      <p:sp>
        <p:nvSpPr>
          <p:cNvPr id="7067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70678"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81200" y="5638800"/>
            <a:ext cx="3448050" cy="904875"/>
          </a:xfrm>
          <a:prstGeom prst="rect">
            <a:avLst/>
          </a:prstGeom>
          <a:noFill/>
          <a:ln w="9525">
            <a:noFill/>
            <a:miter lim="800000"/>
            <a:headEnd/>
            <a:tailEnd/>
          </a:ln>
        </p:spPr>
      </p:pic>
      <p:sp>
        <p:nvSpPr>
          <p:cNvPr id="70679" name="Rectangle 3"/>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pPr>
              <a:defRPr/>
            </a:pPr>
            <a:fld id="{23D82150-27AD-43A4-B273-613CC650DAC5}" type="slidenum">
              <a:rPr lang="en-US" smtClean="0"/>
              <a:pPr>
                <a:defRPr/>
              </a:pPr>
              <a:t>39</a:t>
            </a:fld>
            <a:endParaRPr lang="en-US"/>
          </a:p>
        </p:txBody>
      </p:sp>
    </p:spTree>
    <p:extLst>
      <p:ext uri="{BB962C8B-B14F-4D97-AF65-F5344CB8AC3E}">
        <p14:creationId xmlns:p14="http://schemas.microsoft.com/office/powerpoint/2010/main" val="25970923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345"/>
            <a:ext cx="8229600" cy="1371943"/>
          </a:xfrm>
        </p:spPr>
        <p:txBody>
          <a:bodyPr>
            <a:normAutofit fontScale="90000"/>
          </a:bodyPr>
          <a:lstStyle/>
          <a:p>
            <a:r>
              <a:rPr lang="en-US" sz="2700" dirty="0" smtClean="0"/>
              <a:t>For two-sided, note that you need the area in between the two black lines:  Note that 69% of the area under the red curve falls within the “do not reject the null” region</a:t>
            </a:r>
            <a:r>
              <a:rPr lang="en-US" dirty="0" smtClean="0"/>
              <a:t>.</a:t>
            </a:r>
            <a:endParaRPr lang="en-US" dirty="0"/>
          </a:p>
        </p:txBody>
      </p:sp>
      <p:sp>
        <p:nvSpPr>
          <p:cNvPr id="5" name="TextBox 4"/>
          <p:cNvSpPr txBox="1"/>
          <p:nvPr/>
        </p:nvSpPr>
        <p:spPr>
          <a:xfrm>
            <a:off x="1421308" y="4898301"/>
            <a:ext cx="1587631" cy="369332"/>
          </a:xfrm>
          <a:prstGeom prst="rect">
            <a:avLst/>
          </a:prstGeom>
          <a:noFill/>
        </p:spPr>
        <p:txBody>
          <a:bodyPr wrap="square" rtlCol="0">
            <a:spAutoFit/>
          </a:bodyPr>
          <a:lstStyle/>
          <a:p>
            <a:r>
              <a:rPr lang="en-US" dirty="0" smtClean="0"/>
              <a:t>Power = 30%</a:t>
            </a:r>
            <a:endParaRPr lang="en-US" dirty="0"/>
          </a:p>
        </p:txBody>
      </p:sp>
      <p:pic>
        <p:nvPicPr>
          <p:cNvPr id="6" name="Picture 5" descr="Sauk_data_typeIIerror_mycode_modified_2tail_HW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8431"/>
            <a:ext cx="9144000" cy="4759569"/>
          </a:xfrm>
          <a:prstGeom prst="rect">
            <a:avLst/>
          </a:prstGeom>
        </p:spPr>
      </p:pic>
      <p:sp>
        <p:nvSpPr>
          <p:cNvPr id="7" name="Slide Number Placeholder 6"/>
          <p:cNvSpPr>
            <a:spLocks noGrp="1"/>
          </p:cNvSpPr>
          <p:nvPr>
            <p:ph type="sldNum" sz="quarter" idx="12"/>
          </p:nvPr>
        </p:nvSpPr>
        <p:spPr/>
        <p:txBody>
          <a:bodyPr/>
          <a:lstStyle/>
          <a:p>
            <a:fld id="{54FB0F69-D441-C244-982B-B90083AF54D8}" type="slidenum">
              <a:rPr lang="en-US" smtClean="0"/>
              <a:t>4</a:t>
            </a:fld>
            <a:endParaRPr lang="en-US"/>
          </a:p>
        </p:txBody>
      </p:sp>
      <p:cxnSp>
        <p:nvCxnSpPr>
          <p:cNvPr id="4" name="Straight Arrow Connector 3"/>
          <p:cNvCxnSpPr/>
          <p:nvPr/>
        </p:nvCxnSpPr>
        <p:spPr>
          <a:xfrm>
            <a:off x="652903" y="2942657"/>
            <a:ext cx="2200195" cy="3327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8878" y="1914068"/>
            <a:ext cx="1484684" cy="1754327"/>
          </a:xfrm>
          <a:prstGeom prst="rect">
            <a:avLst/>
          </a:prstGeom>
          <a:solidFill>
            <a:schemeClr val="bg1"/>
          </a:solidFill>
        </p:spPr>
        <p:txBody>
          <a:bodyPr wrap="square" rtlCol="0">
            <a:spAutoFit/>
          </a:bodyPr>
          <a:lstStyle/>
          <a:p>
            <a:r>
              <a:rPr lang="en-US" dirty="0" smtClean="0"/>
              <a:t>Note: small chance that mean could fall out here and be rejected</a:t>
            </a:r>
            <a:endParaRPr lang="en-US" dirty="0"/>
          </a:p>
        </p:txBody>
      </p:sp>
      <p:sp>
        <p:nvSpPr>
          <p:cNvPr id="9" name="TextBox 8"/>
          <p:cNvSpPr txBox="1"/>
          <p:nvPr/>
        </p:nvSpPr>
        <p:spPr>
          <a:xfrm>
            <a:off x="3054287" y="2593831"/>
            <a:ext cx="1972802" cy="1477328"/>
          </a:xfrm>
          <a:prstGeom prst="rect">
            <a:avLst/>
          </a:prstGeom>
          <a:solidFill>
            <a:srgbClr val="FFFFFF"/>
          </a:solidFill>
        </p:spPr>
        <p:txBody>
          <a:bodyPr wrap="square" rtlCol="0">
            <a:spAutoFit/>
          </a:bodyPr>
          <a:lstStyle/>
          <a:p>
            <a:r>
              <a:rPr lang="en-US" dirty="0" smtClean="0"/>
              <a:t>So we need the area of under the red curve falling between the black lines</a:t>
            </a:r>
            <a:endParaRPr lang="en-US" dirty="0"/>
          </a:p>
        </p:txBody>
      </p:sp>
      <p:sp>
        <p:nvSpPr>
          <p:cNvPr id="10" name="Freeform 9"/>
          <p:cNvSpPr/>
          <p:nvPr/>
        </p:nvSpPr>
        <p:spPr>
          <a:xfrm>
            <a:off x="3014088" y="3130486"/>
            <a:ext cx="3479536" cy="3255705"/>
          </a:xfrm>
          <a:custGeom>
            <a:avLst/>
            <a:gdLst>
              <a:gd name="connsiteX0" fmla="*/ 89439 w 3479536"/>
              <a:gd name="connsiteY0" fmla="*/ 3157318 h 3255705"/>
              <a:gd name="connsiteX1" fmla="*/ 160990 w 3479536"/>
              <a:gd name="connsiteY1" fmla="*/ 3202040 h 3255705"/>
              <a:gd name="connsiteX2" fmla="*/ 205709 w 3479536"/>
              <a:gd name="connsiteY2" fmla="*/ 3193095 h 3255705"/>
              <a:gd name="connsiteX3" fmla="*/ 250428 w 3479536"/>
              <a:gd name="connsiteY3" fmla="*/ 3157318 h 3255705"/>
              <a:gd name="connsiteX4" fmla="*/ 259372 w 3479536"/>
              <a:gd name="connsiteY4" fmla="*/ 3130486 h 3255705"/>
              <a:gd name="connsiteX5" fmla="*/ 277260 w 3479536"/>
              <a:gd name="connsiteY5" fmla="*/ 3112597 h 3255705"/>
              <a:gd name="connsiteX6" fmla="*/ 321979 w 3479536"/>
              <a:gd name="connsiteY6" fmla="*/ 3067876 h 3255705"/>
              <a:gd name="connsiteX7" fmla="*/ 402474 w 3479536"/>
              <a:gd name="connsiteY7" fmla="*/ 3130486 h 3255705"/>
              <a:gd name="connsiteX8" fmla="*/ 429306 w 3479536"/>
              <a:gd name="connsiteY8" fmla="*/ 3148374 h 3255705"/>
              <a:gd name="connsiteX9" fmla="*/ 482969 w 3479536"/>
              <a:gd name="connsiteY9" fmla="*/ 3166263 h 3255705"/>
              <a:gd name="connsiteX10" fmla="*/ 509801 w 3479536"/>
              <a:gd name="connsiteY10" fmla="*/ 3175207 h 3255705"/>
              <a:gd name="connsiteX11" fmla="*/ 572408 w 3479536"/>
              <a:gd name="connsiteY11" fmla="*/ 3166263 h 3255705"/>
              <a:gd name="connsiteX12" fmla="*/ 599240 w 3479536"/>
              <a:gd name="connsiteY12" fmla="*/ 3076820 h 3255705"/>
              <a:gd name="connsiteX13" fmla="*/ 635015 w 3479536"/>
              <a:gd name="connsiteY13" fmla="*/ 3032099 h 3255705"/>
              <a:gd name="connsiteX14" fmla="*/ 679735 w 3479536"/>
              <a:gd name="connsiteY14" fmla="*/ 2951601 h 3255705"/>
              <a:gd name="connsiteX15" fmla="*/ 697622 w 3479536"/>
              <a:gd name="connsiteY15" fmla="*/ 2924768 h 3255705"/>
              <a:gd name="connsiteX16" fmla="*/ 724454 w 3479536"/>
              <a:gd name="connsiteY16" fmla="*/ 2871103 h 3255705"/>
              <a:gd name="connsiteX17" fmla="*/ 796005 w 3479536"/>
              <a:gd name="connsiteY17" fmla="*/ 2996322 h 3255705"/>
              <a:gd name="connsiteX18" fmla="*/ 822837 w 3479536"/>
              <a:gd name="connsiteY18" fmla="*/ 3014210 h 3255705"/>
              <a:gd name="connsiteX19" fmla="*/ 858612 w 3479536"/>
              <a:gd name="connsiteY19" fmla="*/ 3058932 h 3255705"/>
              <a:gd name="connsiteX20" fmla="*/ 894388 w 3479536"/>
              <a:gd name="connsiteY20" fmla="*/ 3085764 h 3255705"/>
              <a:gd name="connsiteX21" fmla="*/ 948051 w 3479536"/>
              <a:gd name="connsiteY21" fmla="*/ 3130486 h 3255705"/>
              <a:gd name="connsiteX22" fmla="*/ 974883 w 3479536"/>
              <a:gd name="connsiteY22" fmla="*/ 3148374 h 3255705"/>
              <a:gd name="connsiteX23" fmla="*/ 992771 w 3479536"/>
              <a:gd name="connsiteY23" fmla="*/ 3166263 h 3255705"/>
              <a:gd name="connsiteX24" fmla="*/ 1073265 w 3479536"/>
              <a:gd name="connsiteY24" fmla="*/ 3210984 h 3255705"/>
              <a:gd name="connsiteX25" fmla="*/ 1064322 w 3479536"/>
              <a:gd name="connsiteY25" fmla="*/ 3076820 h 3255705"/>
              <a:gd name="connsiteX26" fmla="*/ 1073265 w 3479536"/>
              <a:gd name="connsiteY26" fmla="*/ 2835326 h 3255705"/>
              <a:gd name="connsiteX27" fmla="*/ 1082209 w 3479536"/>
              <a:gd name="connsiteY27" fmla="*/ 2799549 h 3255705"/>
              <a:gd name="connsiteX28" fmla="*/ 1100097 w 3479536"/>
              <a:gd name="connsiteY28" fmla="*/ 2692218 h 3255705"/>
              <a:gd name="connsiteX29" fmla="*/ 1109041 w 3479536"/>
              <a:gd name="connsiteY29" fmla="*/ 2540165 h 3255705"/>
              <a:gd name="connsiteX30" fmla="*/ 1144817 w 3479536"/>
              <a:gd name="connsiteY30" fmla="*/ 2549110 h 3255705"/>
              <a:gd name="connsiteX31" fmla="*/ 1207424 w 3479536"/>
              <a:gd name="connsiteY31" fmla="*/ 2629608 h 3255705"/>
              <a:gd name="connsiteX32" fmla="*/ 1252143 w 3479536"/>
              <a:gd name="connsiteY32" fmla="*/ 2683273 h 3255705"/>
              <a:gd name="connsiteX33" fmla="*/ 1287919 w 3479536"/>
              <a:gd name="connsiteY33" fmla="*/ 2745883 h 3255705"/>
              <a:gd name="connsiteX34" fmla="*/ 1332638 w 3479536"/>
              <a:gd name="connsiteY34" fmla="*/ 2799549 h 3255705"/>
              <a:gd name="connsiteX35" fmla="*/ 1350526 w 3479536"/>
              <a:gd name="connsiteY35" fmla="*/ 2826381 h 3255705"/>
              <a:gd name="connsiteX36" fmla="*/ 1368414 w 3479536"/>
              <a:gd name="connsiteY36" fmla="*/ 2844270 h 3255705"/>
              <a:gd name="connsiteX37" fmla="*/ 1439965 w 3479536"/>
              <a:gd name="connsiteY37" fmla="*/ 2969489 h 3255705"/>
              <a:gd name="connsiteX38" fmla="*/ 1475740 w 3479536"/>
              <a:gd name="connsiteY38" fmla="*/ 2996322 h 3255705"/>
              <a:gd name="connsiteX39" fmla="*/ 1529403 w 3479536"/>
              <a:gd name="connsiteY39" fmla="*/ 3067876 h 3255705"/>
              <a:gd name="connsiteX40" fmla="*/ 1556235 w 3479536"/>
              <a:gd name="connsiteY40" fmla="*/ 3121541 h 3255705"/>
              <a:gd name="connsiteX41" fmla="*/ 1574123 w 3479536"/>
              <a:gd name="connsiteY41" fmla="*/ 3148374 h 3255705"/>
              <a:gd name="connsiteX42" fmla="*/ 1600954 w 3479536"/>
              <a:gd name="connsiteY42" fmla="*/ 3139430 h 3255705"/>
              <a:gd name="connsiteX43" fmla="*/ 1609898 w 3479536"/>
              <a:gd name="connsiteY43" fmla="*/ 3103653 h 3255705"/>
              <a:gd name="connsiteX44" fmla="*/ 1627786 w 3479536"/>
              <a:gd name="connsiteY44" fmla="*/ 3023155 h 3255705"/>
              <a:gd name="connsiteX45" fmla="*/ 1618842 w 3479536"/>
              <a:gd name="connsiteY45" fmla="*/ 2871103 h 3255705"/>
              <a:gd name="connsiteX46" fmla="*/ 1618842 w 3479536"/>
              <a:gd name="connsiteY46" fmla="*/ 2584887 h 3255705"/>
              <a:gd name="connsiteX47" fmla="*/ 1636730 w 3479536"/>
              <a:gd name="connsiteY47" fmla="*/ 2531221 h 3255705"/>
              <a:gd name="connsiteX48" fmla="*/ 1654618 w 3479536"/>
              <a:gd name="connsiteY48" fmla="*/ 2316559 h 3255705"/>
              <a:gd name="connsiteX49" fmla="*/ 1672505 w 3479536"/>
              <a:gd name="connsiteY49" fmla="*/ 2253950 h 3255705"/>
              <a:gd name="connsiteX50" fmla="*/ 1681449 w 3479536"/>
              <a:gd name="connsiteY50" fmla="*/ 2164507 h 3255705"/>
              <a:gd name="connsiteX51" fmla="*/ 1699337 w 3479536"/>
              <a:gd name="connsiteY51" fmla="*/ 2119786 h 3255705"/>
              <a:gd name="connsiteX52" fmla="*/ 1726169 w 3479536"/>
              <a:gd name="connsiteY52" fmla="*/ 2039288 h 3255705"/>
              <a:gd name="connsiteX53" fmla="*/ 1735113 w 3479536"/>
              <a:gd name="connsiteY53" fmla="*/ 2012455 h 3255705"/>
              <a:gd name="connsiteX54" fmla="*/ 1761944 w 3479536"/>
              <a:gd name="connsiteY54" fmla="*/ 1976678 h 3255705"/>
              <a:gd name="connsiteX55" fmla="*/ 1788776 w 3479536"/>
              <a:gd name="connsiteY55" fmla="*/ 1878291 h 3255705"/>
              <a:gd name="connsiteX56" fmla="*/ 1806664 w 3479536"/>
              <a:gd name="connsiteY56" fmla="*/ 1851459 h 3255705"/>
              <a:gd name="connsiteX57" fmla="*/ 1833495 w 3479536"/>
              <a:gd name="connsiteY57" fmla="*/ 1574187 h 3255705"/>
              <a:gd name="connsiteX58" fmla="*/ 1842439 w 3479536"/>
              <a:gd name="connsiteY58" fmla="*/ 1431079 h 3255705"/>
              <a:gd name="connsiteX59" fmla="*/ 1860327 w 3479536"/>
              <a:gd name="connsiteY59" fmla="*/ 1448968 h 3255705"/>
              <a:gd name="connsiteX60" fmla="*/ 1869271 w 3479536"/>
              <a:gd name="connsiteY60" fmla="*/ 1511577 h 3255705"/>
              <a:gd name="connsiteX61" fmla="*/ 1887159 w 3479536"/>
              <a:gd name="connsiteY61" fmla="*/ 1618908 h 3255705"/>
              <a:gd name="connsiteX62" fmla="*/ 1896102 w 3479536"/>
              <a:gd name="connsiteY62" fmla="*/ 1708351 h 3255705"/>
              <a:gd name="connsiteX63" fmla="*/ 1913990 w 3479536"/>
              <a:gd name="connsiteY63" fmla="*/ 1788849 h 3255705"/>
              <a:gd name="connsiteX64" fmla="*/ 1949766 w 3479536"/>
              <a:gd name="connsiteY64" fmla="*/ 2012455 h 3255705"/>
              <a:gd name="connsiteX65" fmla="*/ 1976597 w 3479536"/>
              <a:gd name="connsiteY65" fmla="*/ 2164507 h 3255705"/>
              <a:gd name="connsiteX66" fmla="*/ 2030261 w 3479536"/>
              <a:gd name="connsiteY66" fmla="*/ 2486500 h 3255705"/>
              <a:gd name="connsiteX67" fmla="*/ 2048148 w 3479536"/>
              <a:gd name="connsiteY67" fmla="*/ 2602775 h 3255705"/>
              <a:gd name="connsiteX68" fmla="*/ 2083924 w 3479536"/>
              <a:gd name="connsiteY68" fmla="*/ 2736939 h 3255705"/>
              <a:gd name="connsiteX69" fmla="*/ 2092868 w 3479536"/>
              <a:gd name="connsiteY69" fmla="*/ 2799549 h 3255705"/>
              <a:gd name="connsiteX70" fmla="*/ 2137587 w 3479536"/>
              <a:gd name="connsiteY70" fmla="*/ 2906880 h 3255705"/>
              <a:gd name="connsiteX71" fmla="*/ 2173363 w 3479536"/>
              <a:gd name="connsiteY71" fmla="*/ 3005266 h 3255705"/>
              <a:gd name="connsiteX72" fmla="*/ 2191251 w 3479536"/>
              <a:gd name="connsiteY72" fmla="*/ 3032099 h 3255705"/>
              <a:gd name="connsiteX73" fmla="*/ 2218082 w 3479536"/>
              <a:gd name="connsiteY73" fmla="*/ 3076820 h 3255705"/>
              <a:gd name="connsiteX74" fmla="*/ 2307521 w 3479536"/>
              <a:gd name="connsiteY74" fmla="*/ 3255705 h 3255705"/>
              <a:gd name="connsiteX75" fmla="*/ 2298577 w 3479536"/>
              <a:gd name="connsiteY75" fmla="*/ 2772716 h 3255705"/>
              <a:gd name="connsiteX76" fmla="*/ 2244914 w 3479536"/>
              <a:gd name="connsiteY76" fmla="*/ 2495444 h 3255705"/>
              <a:gd name="connsiteX77" fmla="*/ 2244914 w 3479536"/>
              <a:gd name="connsiteY77" fmla="*/ 2253950 h 3255705"/>
              <a:gd name="connsiteX78" fmla="*/ 2289633 w 3479536"/>
              <a:gd name="connsiteY78" fmla="*/ 1583131 h 3255705"/>
              <a:gd name="connsiteX79" fmla="*/ 2316465 w 3479536"/>
              <a:gd name="connsiteY79" fmla="*/ 1493689 h 3255705"/>
              <a:gd name="connsiteX80" fmla="*/ 2325409 w 3479536"/>
              <a:gd name="connsiteY80" fmla="*/ 1440023 h 3255705"/>
              <a:gd name="connsiteX81" fmla="*/ 2370128 w 3479536"/>
              <a:gd name="connsiteY81" fmla="*/ 1350581 h 3255705"/>
              <a:gd name="connsiteX82" fmla="*/ 2379072 w 3479536"/>
              <a:gd name="connsiteY82" fmla="*/ 1314804 h 3255705"/>
              <a:gd name="connsiteX83" fmla="*/ 2379072 w 3479536"/>
              <a:gd name="connsiteY83" fmla="*/ 1064365 h 3255705"/>
              <a:gd name="connsiteX84" fmla="*/ 2370128 w 3479536"/>
              <a:gd name="connsiteY84" fmla="*/ 1010700 h 3255705"/>
              <a:gd name="connsiteX85" fmla="*/ 2352240 w 3479536"/>
              <a:gd name="connsiteY85" fmla="*/ 912313 h 3255705"/>
              <a:gd name="connsiteX86" fmla="*/ 2343297 w 3479536"/>
              <a:gd name="connsiteY86" fmla="*/ 849703 h 3255705"/>
              <a:gd name="connsiteX87" fmla="*/ 2334353 w 3479536"/>
              <a:gd name="connsiteY87" fmla="*/ 778149 h 3255705"/>
              <a:gd name="connsiteX88" fmla="*/ 2325409 w 3479536"/>
              <a:gd name="connsiteY88" fmla="*/ 742372 h 3255705"/>
              <a:gd name="connsiteX89" fmla="*/ 2316465 w 3479536"/>
              <a:gd name="connsiteY89" fmla="*/ 688707 h 3255705"/>
              <a:gd name="connsiteX90" fmla="*/ 2307521 w 3479536"/>
              <a:gd name="connsiteY90" fmla="*/ 581376 h 3255705"/>
              <a:gd name="connsiteX91" fmla="*/ 2316465 w 3479536"/>
              <a:gd name="connsiteY91" fmla="*/ 652930 h 3255705"/>
              <a:gd name="connsiteX92" fmla="*/ 2325409 w 3479536"/>
              <a:gd name="connsiteY92" fmla="*/ 715539 h 3255705"/>
              <a:gd name="connsiteX93" fmla="*/ 2343297 w 3479536"/>
              <a:gd name="connsiteY93" fmla="*/ 796038 h 3255705"/>
              <a:gd name="connsiteX94" fmla="*/ 2352240 w 3479536"/>
              <a:gd name="connsiteY94" fmla="*/ 867592 h 3255705"/>
              <a:gd name="connsiteX95" fmla="*/ 2388016 w 3479536"/>
              <a:gd name="connsiteY95" fmla="*/ 1046477 h 3255705"/>
              <a:gd name="connsiteX96" fmla="*/ 2432735 w 3479536"/>
              <a:gd name="connsiteY96" fmla="*/ 1350581 h 3255705"/>
              <a:gd name="connsiteX97" fmla="*/ 2504286 w 3479536"/>
              <a:gd name="connsiteY97" fmla="*/ 1636797 h 3255705"/>
              <a:gd name="connsiteX98" fmla="*/ 2513230 w 3479536"/>
              <a:gd name="connsiteY98" fmla="*/ 1708351 h 3255705"/>
              <a:gd name="connsiteX99" fmla="*/ 2540062 w 3479536"/>
              <a:gd name="connsiteY99" fmla="*/ 1887236 h 3255705"/>
              <a:gd name="connsiteX100" fmla="*/ 2575837 w 3479536"/>
              <a:gd name="connsiteY100" fmla="*/ 2021399 h 3255705"/>
              <a:gd name="connsiteX101" fmla="*/ 2584781 w 3479536"/>
              <a:gd name="connsiteY101" fmla="*/ 2164507 h 3255705"/>
              <a:gd name="connsiteX102" fmla="*/ 2593725 w 3479536"/>
              <a:gd name="connsiteY102" fmla="*/ 2236061 h 3255705"/>
              <a:gd name="connsiteX103" fmla="*/ 2602669 w 3479536"/>
              <a:gd name="connsiteY103" fmla="*/ 2352336 h 3255705"/>
              <a:gd name="connsiteX104" fmla="*/ 2620557 w 3479536"/>
              <a:gd name="connsiteY104" fmla="*/ 2468611 h 3255705"/>
              <a:gd name="connsiteX105" fmla="*/ 2629501 w 3479536"/>
              <a:gd name="connsiteY105" fmla="*/ 2504388 h 3255705"/>
              <a:gd name="connsiteX106" fmla="*/ 2647388 w 3479536"/>
              <a:gd name="connsiteY106" fmla="*/ 2593831 h 3255705"/>
              <a:gd name="connsiteX107" fmla="*/ 2665276 w 3479536"/>
              <a:gd name="connsiteY107" fmla="*/ 2620664 h 3255705"/>
              <a:gd name="connsiteX108" fmla="*/ 2674220 w 3479536"/>
              <a:gd name="connsiteY108" fmla="*/ 2656441 h 3255705"/>
              <a:gd name="connsiteX109" fmla="*/ 2709996 w 3479536"/>
              <a:gd name="connsiteY109" fmla="*/ 2736939 h 3255705"/>
              <a:gd name="connsiteX110" fmla="*/ 2736827 w 3479536"/>
              <a:gd name="connsiteY110" fmla="*/ 2808493 h 3255705"/>
              <a:gd name="connsiteX111" fmla="*/ 2745771 w 3479536"/>
              <a:gd name="connsiteY111" fmla="*/ 2844270 h 3255705"/>
              <a:gd name="connsiteX112" fmla="*/ 2754715 w 3479536"/>
              <a:gd name="connsiteY112" fmla="*/ 2871103 h 3255705"/>
              <a:gd name="connsiteX113" fmla="*/ 2772603 w 3479536"/>
              <a:gd name="connsiteY113" fmla="*/ 2906880 h 3255705"/>
              <a:gd name="connsiteX114" fmla="*/ 2781547 w 3479536"/>
              <a:gd name="connsiteY114" fmla="*/ 2942656 h 3255705"/>
              <a:gd name="connsiteX115" fmla="*/ 2799434 w 3479536"/>
              <a:gd name="connsiteY115" fmla="*/ 2969489 h 3255705"/>
              <a:gd name="connsiteX116" fmla="*/ 2817322 w 3479536"/>
              <a:gd name="connsiteY116" fmla="*/ 3041043 h 3255705"/>
              <a:gd name="connsiteX117" fmla="*/ 2835210 w 3479536"/>
              <a:gd name="connsiteY117" fmla="*/ 3094709 h 3255705"/>
              <a:gd name="connsiteX118" fmla="*/ 2844154 w 3479536"/>
              <a:gd name="connsiteY118" fmla="*/ 3139430 h 3255705"/>
              <a:gd name="connsiteX119" fmla="*/ 2862042 w 3479536"/>
              <a:gd name="connsiteY119" fmla="*/ 3166263 h 3255705"/>
              <a:gd name="connsiteX120" fmla="*/ 2888873 w 3479536"/>
              <a:gd name="connsiteY120" fmla="*/ 3175207 h 3255705"/>
              <a:gd name="connsiteX121" fmla="*/ 2906761 w 3479536"/>
              <a:gd name="connsiteY121" fmla="*/ 3032099 h 3255705"/>
              <a:gd name="connsiteX122" fmla="*/ 2915705 w 3479536"/>
              <a:gd name="connsiteY122" fmla="*/ 2969489 h 3255705"/>
              <a:gd name="connsiteX123" fmla="*/ 2906761 w 3479536"/>
              <a:gd name="connsiteY123" fmla="*/ 2432835 h 3255705"/>
              <a:gd name="connsiteX124" fmla="*/ 2897817 w 3479536"/>
              <a:gd name="connsiteY124" fmla="*/ 2361281 h 3255705"/>
              <a:gd name="connsiteX125" fmla="*/ 2879929 w 3479536"/>
              <a:gd name="connsiteY125" fmla="*/ 2245005 h 3255705"/>
              <a:gd name="connsiteX126" fmla="*/ 2870985 w 3479536"/>
              <a:gd name="connsiteY126" fmla="*/ 2155563 h 3255705"/>
              <a:gd name="connsiteX127" fmla="*/ 2844154 w 3479536"/>
              <a:gd name="connsiteY127" fmla="*/ 2048232 h 3255705"/>
              <a:gd name="connsiteX128" fmla="*/ 2835210 w 3479536"/>
              <a:gd name="connsiteY128" fmla="*/ 1940901 h 3255705"/>
              <a:gd name="connsiteX129" fmla="*/ 2826266 w 3479536"/>
              <a:gd name="connsiteY129" fmla="*/ 1905124 h 3255705"/>
              <a:gd name="connsiteX130" fmla="*/ 2817322 w 3479536"/>
              <a:gd name="connsiteY130" fmla="*/ 1860403 h 3255705"/>
              <a:gd name="connsiteX131" fmla="*/ 2826266 w 3479536"/>
              <a:gd name="connsiteY131" fmla="*/ 1663629 h 3255705"/>
              <a:gd name="connsiteX132" fmla="*/ 2549006 w 3479536"/>
              <a:gd name="connsiteY132" fmla="*/ 1833570 h 3255705"/>
              <a:gd name="connsiteX133" fmla="*/ 2405904 w 3479536"/>
              <a:gd name="connsiteY133" fmla="*/ 1967734 h 3255705"/>
              <a:gd name="connsiteX134" fmla="*/ 2307521 w 3479536"/>
              <a:gd name="connsiteY134" fmla="*/ 2057176 h 3255705"/>
              <a:gd name="connsiteX135" fmla="*/ 2209138 w 3479536"/>
              <a:gd name="connsiteY135" fmla="*/ 2137674 h 3255705"/>
              <a:gd name="connsiteX136" fmla="*/ 2191251 w 3479536"/>
              <a:gd name="connsiteY136" fmla="*/ 2110842 h 3255705"/>
              <a:gd name="connsiteX137" fmla="*/ 2262802 w 3479536"/>
              <a:gd name="connsiteY137" fmla="*/ 1931957 h 3255705"/>
              <a:gd name="connsiteX138" fmla="*/ 2298577 w 3479536"/>
              <a:gd name="connsiteY138" fmla="*/ 1860403 h 3255705"/>
              <a:gd name="connsiteX139" fmla="*/ 2352240 w 3479536"/>
              <a:gd name="connsiteY139" fmla="*/ 1779905 h 3255705"/>
              <a:gd name="connsiteX140" fmla="*/ 2441679 w 3479536"/>
              <a:gd name="connsiteY140" fmla="*/ 1592075 h 3255705"/>
              <a:gd name="connsiteX141" fmla="*/ 2495342 w 3479536"/>
              <a:gd name="connsiteY141" fmla="*/ 1493689 h 3255705"/>
              <a:gd name="connsiteX142" fmla="*/ 2531118 w 3479536"/>
              <a:gd name="connsiteY142" fmla="*/ 1368469 h 3255705"/>
              <a:gd name="connsiteX143" fmla="*/ 2575837 w 3479536"/>
              <a:gd name="connsiteY143" fmla="*/ 1261138 h 3255705"/>
              <a:gd name="connsiteX144" fmla="*/ 2620557 w 3479536"/>
              <a:gd name="connsiteY144" fmla="*/ 1153807 h 3255705"/>
              <a:gd name="connsiteX145" fmla="*/ 2638445 w 3479536"/>
              <a:gd name="connsiteY145" fmla="*/ 1073309 h 3255705"/>
              <a:gd name="connsiteX146" fmla="*/ 2656332 w 3479536"/>
              <a:gd name="connsiteY146" fmla="*/ 965978 h 3255705"/>
              <a:gd name="connsiteX147" fmla="*/ 2674220 w 3479536"/>
              <a:gd name="connsiteY147" fmla="*/ 518766 h 3255705"/>
              <a:gd name="connsiteX148" fmla="*/ 2692108 w 3479536"/>
              <a:gd name="connsiteY148" fmla="*/ 465101 h 3255705"/>
              <a:gd name="connsiteX149" fmla="*/ 2709996 w 3479536"/>
              <a:gd name="connsiteY149" fmla="*/ 402491 h 3255705"/>
              <a:gd name="connsiteX150" fmla="*/ 2727883 w 3479536"/>
              <a:gd name="connsiteY150" fmla="*/ 366714 h 3255705"/>
              <a:gd name="connsiteX151" fmla="*/ 2736827 w 3479536"/>
              <a:gd name="connsiteY151" fmla="*/ 339881 h 3255705"/>
              <a:gd name="connsiteX152" fmla="*/ 2754715 w 3479536"/>
              <a:gd name="connsiteY152" fmla="*/ 313048 h 3255705"/>
              <a:gd name="connsiteX153" fmla="*/ 2790491 w 3479536"/>
              <a:gd name="connsiteY153" fmla="*/ 223606 h 3255705"/>
              <a:gd name="connsiteX154" fmla="*/ 2808378 w 3479536"/>
              <a:gd name="connsiteY154" fmla="*/ 98387 h 3255705"/>
              <a:gd name="connsiteX155" fmla="*/ 2817322 w 3479536"/>
              <a:gd name="connsiteY155" fmla="*/ 71554 h 3255705"/>
              <a:gd name="connsiteX156" fmla="*/ 2844154 w 3479536"/>
              <a:gd name="connsiteY156" fmla="*/ 44721 h 3255705"/>
              <a:gd name="connsiteX157" fmla="*/ 2897817 w 3479536"/>
              <a:gd name="connsiteY157" fmla="*/ 26833 h 3255705"/>
              <a:gd name="connsiteX158" fmla="*/ 2915705 w 3479536"/>
              <a:gd name="connsiteY158" fmla="*/ 71554 h 3255705"/>
              <a:gd name="connsiteX159" fmla="*/ 2933593 w 3479536"/>
              <a:gd name="connsiteY159" fmla="*/ 98387 h 3255705"/>
              <a:gd name="connsiteX160" fmla="*/ 2924649 w 3479536"/>
              <a:gd name="connsiteY160" fmla="*/ 295160 h 3255705"/>
              <a:gd name="connsiteX161" fmla="*/ 2915705 w 3479536"/>
              <a:gd name="connsiteY161" fmla="*/ 375658 h 3255705"/>
              <a:gd name="connsiteX162" fmla="*/ 2897817 w 3479536"/>
              <a:gd name="connsiteY162" fmla="*/ 482989 h 3255705"/>
              <a:gd name="connsiteX163" fmla="*/ 2888873 w 3479536"/>
              <a:gd name="connsiteY163" fmla="*/ 1475800 h 3255705"/>
              <a:gd name="connsiteX164" fmla="*/ 2897817 w 3479536"/>
              <a:gd name="connsiteY164" fmla="*/ 1520521 h 3255705"/>
              <a:gd name="connsiteX165" fmla="*/ 2906761 w 3479536"/>
              <a:gd name="connsiteY165" fmla="*/ 1574187 h 3255705"/>
              <a:gd name="connsiteX166" fmla="*/ 2897817 w 3479536"/>
              <a:gd name="connsiteY166" fmla="*/ 1914068 h 3255705"/>
              <a:gd name="connsiteX167" fmla="*/ 2888873 w 3479536"/>
              <a:gd name="connsiteY167" fmla="*/ 2030343 h 3255705"/>
              <a:gd name="connsiteX168" fmla="*/ 2897817 w 3479536"/>
              <a:gd name="connsiteY168" fmla="*/ 2361281 h 3255705"/>
              <a:gd name="connsiteX169" fmla="*/ 2915705 w 3479536"/>
              <a:gd name="connsiteY169" fmla="*/ 2441779 h 3255705"/>
              <a:gd name="connsiteX170" fmla="*/ 2933593 w 3479536"/>
              <a:gd name="connsiteY170" fmla="*/ 2575942 h 3255705"/>
              <a:gd name="connsiteX171" fmla="*/ 2969368 w 3479536"/>
              <a:gd name="connsiteY171" fmla="*/ 2665385 h 3255705"/>
              <a:gd name="connsiteX172" fmla="*/ 2978312 w 3479536"/>
              <a:gd name="connsiteY172" fmla="*/ 2692218 h 3255705"/>
              <a:gd name="connsiteX173" fmla="*/ 2996200 w 3479536"/>
              <a:gd name="connsiteY173" fmla="*/ 2727995 h 3255705"/>
              <a:gd name="connsiteX174" fmla="*/ 3023031 w 3479536"/>
              <a:gd name="connsiteY174" fmla="*/ 2808493 h 3255705"/>
              <a:gd name="connsiteX175" fmla="*/ 3040919 w 3479536"/>
              <a:gd name="connsiteY175" fmla="*/ 2862158 h 3255705"/>
              <a:gd name="connsiteX176" fmla="*/ 3058807 w 3479536"/>
              <a:gd name="connsiteY176" fmla="*/ 2888991 h 3255705"/>
              <a:gd name="connsiteX177" fmla="*/ 3067751 w 3479536"/>
              <a:gd name="connsiteY177" fmla="*/ 2924768 h 3255705"/>
              <a:gd name="connsiteX178" fmla="*/ 3085639 w 3479536"/>
              <a:gd name="connsiteY178" fmla="*/ 2960545 h 3255705"/>
              <a:gd name="connsiteX179" fmla="*/ 3112470 w 3479536"/>
              <a:gd name="connsiteY179" fmla="*/ 3023155 h 3255705"/>
              <a:gd name="connsiteX180" fmla="*/ 3121414 w 3479536"/>
              <a:gd name="connsiteY180" fmla="*/ 3049987 h 3255705"/>
              <a:gd name="connsiteX181" fmla="*/ 3175077 w 3479536"/>
              <a:gd name="connsiteY181" fmla="*/ 3085764 h 3255705"/>
              <a:gd name="connsiteX182" fmla="*/ 3210853 w 3479536"/>
              <a:gd name="connsiteY182" fmla="*/ 3076820 h 3255705"/>
              <a:gd name="connsiteX183" fmla="*/ 3237685 w 3479536"/>
              <a:gd name="connsiteY183" fmla="*/ 3032099 h 3255705"/>
              <a:gd name="connsiteX184" fmla="*/ 3291348 w 3479536"/>
              <a:gd name="connsiteY184" fmla="*/ 2897935 h 3255705"/>
              <a:gd name="connsiteX185" fmla="*/ 3318180 w 3479536"/>
              <a:gd name="connsiteY185" fmla="*/ 2602775 h 3255705"/>
              <a:gd name="connsiteX186" fmla="*/ 3309236 w 3479536"/>
              <a:gd name="connsiteY186" fmla="*/ 2388113 h 3255705"/>
              <a:gd name="connsiteX187" fmla="*/ 3300292 w 3479536"/>
              <a:gd name="connsiteY187" fmla="*/ 2343392 h 3255705"/>
              <a:gd name="connsiteX188" fmla="*/ 3282404 w 3479536"/>
              <a:gd name="connsiteY188" fmla="*/ 1833570 h 3255705"/>
              <a:gd name="connsiteX189" fmla="*/ 3273460 w 3479536"/>
              <a:gd name="connsiteY189" fmla="*/ 1762016 h 3255705"/>
              <a:gd name="connsiteX190" fmla="*/ 3264516 w 3479536"/>
              <a:gd name="connsiteY190" fmla="*/ 1681518 h 3255705"/>
              <a:gd name="connsiteX191" fmla="*/ 3291348 w 3479536"/>
              <a:gd name="connsiteY191" fmla="*/ 1270083 h 3255705"/>
              <a:gd name="connsiteX192" fmla="*/ 3300292 w 3479536"/>
              <a:gd name="connsiteY192" fmla="*/ 1162752 h 3255705"/>
              <a:gd name="connsiteX193" fmla="*/ 3318180 w 3479536"/>
              <a:gd name="connsiteY193" fmla="*/ 1118030 h 3255705"/>
              <a:gd name="connsiteX194" fmla="*/ 3345011 w 3479536"/>
              <a:gd name="connsiteY194" fmla="*/ 992811 h 3255705"/>
              <a:gd name="connsiteX195" fmla="*/ 3353955 w 3479536"/>
              <a:gd name="connsiteY195" fmla="*/ 930201 h 3255705"/>
              <a:gd name="connsiteX196" fmla="*/ 3371843 w 3479536"/>
              <a:gd name="connsiteY196" fmla="*/ 840759 h 3255705"/>
              <a:gd name="connsiteX197" fmla="*/ 3398674 w 3479536"/>
              <a:gd name="connsiteY197" fmla="*/ 742372 h 3255705"/>
              <a:gd name="connsiteX198" fmla="*/ 3407618 w 3479536"/>
              <a:gd name="connsiteY198" fmla="*/ 661874 h 3255705"/>
              <a:gd name="connsiteX199" fmla="*/ 3416562 w 3479536"/>
              <a:gd name="connsiteY199" fmla="*/ 617153 h 3255705"/>
              <a:gd name="connsiteX200" fmla="*/ 3407618 w 3479536"/>
              <a:gd name="connsiteY200" fmla="*/ 277271 h 3255705"/>
              <a:gd name="connsiteX201" fmla="*/ 3371843 w 3479536"/>
              <a:gd name="connsiteY201" fmla="*/ 223606 h 3255705"/>
              <a:gd name="connsiteX202" fmla="*/ 3345011 w 3479536"/>
              <a:gd name="connsiteY202" fmla="*/ 205717 h 3255705"/>
              <a:gd name="connsiteX203" fmla="*/ 3318180 w 3479536"/>
              <a:gd name="connsiteY203" fmla="*/ 196773 h 3255705"/>
              <a:gd name="connsiteX204" fmla="*/ 3282404 w 3479536"/>
              <a:gd name="connsiteY204" fmla="*/ 169940 h 3255705"/>
              <a:gd name="connsiteX205" fmla="*/ 3246628 w 3479536"/>
              <a:gd name="connsiteY205" fmla="*/ 152052 h 3255705"/>
              <a:gd name="connsiteX206" fmla="*/ 3166134 w 3479536"/>
              <a:gd name="connsiteY206" fmla="*/ 80498 h 3255705"/>
              <a:gd name="connsiteX207" fmla="*/ 3103526 w 3479536"/>
              <a:gd name="connsiteY207" fmla="*/ 35777 h 3255705"/>
              <a:gd name="connsiteX208" fmla="*/ 2996200 w 3479536"/>
              <a:gd name="connsiteY208" fmla="*/ 8944 h 3255705"/>
              <a:gd name="connsiteX209" fmla="*/ 2951480 w 3479536"/>
              <a:gd name="connsiteY209" fmla="*/ 0 h 3255705"/>
              <a:gd name="connsiteX210" fmla="*/ 2835210 w 3479536"/>
              <a:gd name="connsiteY210" fmla="*/ 8944 h 3255705"/>
              <a:gd name="connsiteX211" fmla="*/ 2781547 w 3479536"/>
              <a:gd name="connsiteY211" fmla="*/ 53665 h 3255705"/>
              <a:gd name="connsiteX212" fmla="*/ 2754715 w 3479536"/>
              <a:gd name="connsiteY212" fmla="*/ 62610 h 3255705"/>
              <a:gd name="connsiteX213" fmla="*/ 2736827 w 3479536"/>
              <a:gd name="connsiteY213" fmla="*/ 89442 h 3255705"/>
              <a:gd name="connsiteX214" fmla="*/ 2718940 w 3479536"/>
              <a:gd name="connsiteY214" fmla="*/ 107331 h 3255705"/>
              <a:gd name="connsiteX215" fmla="*/ 2674220 w 3479536"/>
              <a:gd name="connsiteY215" fmla="*/ 169940 h 3255705"/>
              <a:gd name="connsiteX216" fmla="*/ 2647388 w 3479536"/>
              <a:gd name="connsiteY216" fmla="*/ 214662 h 3255705"/>
              <a:gd name="connsiteX217" fmla="*/ 2602669 w 3479536"/>
              <a:gd name="connsiteY217" fmla="*/ 259383 h 3255705"/>
              <a:gd name="connsiteX218" fmla="*/ 2575837 w 3479536"/>
              <a:gd name="connsiteY218" fmla="*/ 286216 h 3255705"/>
              <a:gd name="connsiteX219" fmla="*/ 2549006 w 3479536"/>
              <a:gd name="connsiteY219" fmla="*/ 330937 h 3255705"/>
              <a:gd name="connsiteX220" fmla="*/ 2531118 w 3479536"/>
              <a:gd name="connsiteY220" fmla="*/ 357770 h 3255705"/>
              <a:gd name="connsiteX221" fmla="*/ 2495342 w 3479536"/>
              <a:gd name="connsiteY221" fmla="*/ 429324 h 3255705"/>
              <a:gd name="connsiteX222" fmla="*/ 2450623 w 3479536"/>
              <a:gd name="connsiteY222" fmla="*/ 491933 h 3255705"/>
              <a:gd name="connsiteX223" fmla="*/ 2423791 w 3479536"/>
              <a:gd name="connsiteY223" fmla="*/ 572432 h 3255705"/>
              <a:gd name="connsiteX224" fmla="*/ 2379072 w 3479536"/>
              <a:gd name="connsiteY224" fmla="*/ 617153 h 3255705"/>
              <a:gd name="connsiteX225" fmla="*/ 2343297 w 3479536"/>
              <a:gd name="connsiteY225" fmla="*/ 661874 h 3255705"/>
              <a:gd name="connsiteX226" fmla="*/ 2262802 w 3479536"/>
              <a:gd name="connsiteY226" fmla="*/ 769205 h 3255705"/>
              <a:gd name="connsiteX227" fmla="*/ 2200194 w 3479536"/>
              <a:gd name="connsiteY227" fmla="*/ 840759 h 3255705"/>
              <a:gd name="connsiteX228" fmla="*/ 2182307 w 3479536"/>
              <a:gd name="connsiteY228" fmla="*/ 867592 h 3255705"/>
              <a:gd name="connsiteX229" fmla="*/ 2155475 w 3479536"/>
              <a:gd name="connsiteY229" fmla="*/ 903369 h 3255705"/>
              <a:gd name="connsiteX230" fmla="*/ 2119700 w 3479536"/>
              <a:gd name="connsiteY230" fmla="*/ 957034 h 3255705"/>
              <a:gd name="connsiteX231" fmla="*/ 2066036 w 3479536"/>
              <a:gd name="connsiteY231" fmla="*/ 1028588 h 3255705"/>
              <a:gd name="connsiteX232" fmla="*/ 2048148 w 3479536"/>
              <a:gd name="connsiteY232" fmla="*/ 1055421 h 3255705"/>
              <a:gd name="connsiteX233" fmla="*/ 2030261 w 3479536"/>
              <a:gd name="connsiteY233" fmla="*/ 1091198 h 3255705"/>
              <a:gd name="connsiteX234" fmla="*/ 2012373 w 3479536"/>
              <a:gd name="connsiteY234" fmla="*/ 1162752 h 3255705"/>
              <a:gd name="connsiteX235" fmla="*/ 1976597 w 3479536"/>
              <a:gd name="connsiteY235" fmla="*/ 1225361 h 3255705"/>
              <a:gd name="connsiteX236" fmla="*/ 1967654 w 3479536"/>
              <a:gd name="connsiteY236" fmla="*/ 1261138 h 3255705"/>
              <a:gd name="connsiteX237" fmla="*/ 1922934 w 3479536"/>
              <a:gd name="connsiteY237" fmla="*/ 1332692 h 3255705"/>
              <a:gd name="connsiteX238" fmla="*/ 1896102 w 3479536"/>
              <a:gd name="connsiteY238" fmla="*/ 1368469 h 3255705"/>
              <a:gd name="connsiteX239" fmla="*/ 1869271 w 3479536"/>
              <a:gd name="connsiteY239" fmla="*/ 1386358 h 3255705"/>
              <a:gd name="connsiteX240" fmla="*/ 1851383 w 3479536"/>
              <a:gd name="connsiteY240" fmla="*/ 1413191 h 3255705"/>
              <a:gd name="connsiteX241" fmla="*/ 1797720 w 3479536"/>
              <a:gd name="connsiteY241" fmla="*/ 1493689 h 3255705"/>
              <a:gd name="connsiteX242" fmla="*/ 1788776 w 3479536"/>
              <a:gd name="connsiteY242" fmla="*/ 1529466 h 3255705"/>
              <a:gd name="connsiteX243" fmla="*/ 1761944 w 3479536"/>
              <a:gd name="connsiteY243" fmla="*/ 1574187 h 3255705"/>
              <a:gd name="connsiteX244" fmla="*/ 1717225 w 3479536"/>
              <a:gd name="connsiteY244" fmla="*/ 1645741 h 3255705"/>
              <a:gd name="connsiteX245" fmla="*/ 1699337 w 3479536"/>
              <a:gd name="connsiteY245" fmla="*/ 1699406 h 3255705"/>
              <a:gd name="connsiteX246" fmla="*/ 1681449 w 3479536"/>
              <a:gd name="connsiteY246" fmla="*/ 1717295 h 3255705"/>
              <a:gd name="connsiteX247" fmla="*/ 1636730 w 3479536"/>
              <a:gd name="connsiteY247" fmla="*/ 1779905 h 3255705"/>
              <a:gd name="connsiteX248" fmla="*/ 1609898 w 3479536"/>
              <a:gd name="connsiteY248" fmla="*/ 1806737 h 3255705"/>
              <a:gd name="connsiteX249" fmla="*/ 1574123 w 3479536"/>
              <a:gd name="connsiteY249" fmla="*/ 1860403 h 3255705"/>
              <a:gd name="connsiteX250" fmla="*/ 1520459 w 3479536"/>
              <a:gd name="connsiteY250" fmla="*/ 1940901 h 3255705"/>
              <a:gd name="connsiteX251" fmla="*/ 1484684 w 3479536"/>
              <a:gd name="connsiteY251" fmla="*/ 1985622 h 3255705"/>
              <a:gd name="connsiteX252" fmla="*/ 1448908 w 3479536"/>
              <a:gd name="connsiteY252" fmla="*/ 2030343 h 3255705"/>
              <a:gd name="connsiteX253" fmla="*/ 1431021 w 3479536"/>
              <a:gd name="connsiteY253" fmla="*/ 2075065 h 3255705"/>
              <a:gd name="connsiteX254" fmla="*/ 1413133 w 3479536"/>
              <a:gd name="connsiteY254" fmla="*/ 2128730 h 3255705"/>
              <a:gd name="connsiteX255" fmla="*/ 1404189 w 3479536"/>
              <a:gd name="connsiteY255" fmla="*/ 2155563 h 3255705"/>
              <a:gd name="connsiteX256" fmla="*/ 1368414 w 3479536"/>
              <a:gd name="connsiteY256" fmla="*/ 2227117 h 3255705"/>
              <a:gd name="connsiteX257" fmla="*/ 1350526 w 3479536"/>
              <a:gd name="connsiteY257" fmla="*/ 2253950 h 3255705"/>
              <a:gd name="connsiteX258" fmla="*/ 1323694 w 3479536"/>
              <a:gd name="connsiteY258" fmla="*/ 2280782 h 3255705"/>
              <a:gd name="connsiteX259" fmla="*/ 1270031 w 3479536"/>
              <a:gd name="connsiteY259" fmla="*/ 2370225 h 3255705"/>
              <a:gd name="connsiteX260" fmla="*/ 1252143 w 3479536"/>
              <a:gd name="connsiteY260" fmla="*/ 2406002 h 3255705"/>
              <a:gd name="connsiteX261" fmla="*/ 1225311 w 3479536"/>
              <a:gd name="connsiteY261" fmla="*/ 2432835 h 3255705"/>
              <a:gd name="connsiteX262" fmla="*/ 1135873 w 3479536"/>
              <a:gd name="connsiteY262" fmla="*/ 2540165 h 3255705"/>
              <a:gd name="connsiteX263" fmla="*/ 1117985 w 3479536"/>
              <a:gd name="connsiteY263" fmla="*/ 2558054 h 3255705"/>
              <a:gd name="connsiteX264" fmla="*/ 1073265 w 3479536"/>
              <a:gd name="connsiteY264" fmla="*/ 2584887 h 3255705"/>
              <a:gd name="connsiteX265" fmla="*/ 1028546 w 3479536"/>
              <a:gd name="connsiteY265" fmla="*/ 2629608 h 3255705"/>
              <a:gd name="connsiteX266" fmla="*/ 992771 w 3479536"/>
              <a:gd name="connsiteY266" fmla="*/ 2656441 h 3255705"/>
              <a:gd name="connsiteX267" fmla="*/ 930163 w 3479536"/>
              <a:gd name="connsiteY267" fmla="*/ 2683273 h 3255705"/>
              <a:gd name="connsiteX268" fmla="*/ 912276 w 3479536"/>
              <a:gd name="connsiteY268" fmla="*/ 2710106 h 3255705"/>
              <a:gd name="connsiteX269" fmla="*/ 840725 w 3479536"/>
              <a:gd name="connsiteY269" fmla="*/ 2736939 h 3255705"/>
              <a:gd name="connsiteX270" fmla="*/ 715510 w 3479536"/>
              <a:gd name="connsiteY270" fmla="*/ 2826381 h 3255705"/>
              <a:gd name="connsiteX271" fmla="*/ 652903 w 3479536"/>
              <a:gd name="connsiteY271" fmla="*/ 2844270 h 3255705"/>
              <a:gd name="connsiteX272" fmla="*/ 572408 w 3479536"/>
              <a:gd name="connsiteY272" fmla="*/ 2871103 h 3255705"/>
              <a:gd name="connsiteX273" fmla="*/ 509801 w 3479536"/>
              <a:gd name="connsiteY273" fmla="*/ 2906880 h 3255705"/>
              <a:gd name="connsiteX274" fmla="*/ 420362 w 3479536"/>
              <a:gd name="connsiteY274" fmla="*/ 2960545 h 3255705"/>
              <a:gd name="connsiteX275" fmla="*/ 357755 w 3479536"/>
              <a:gd name="connsiteY275" fmla="*/ 2996322 h 3255705"/>
              <a:gd name="connsiteX276" fmla="*/ 321979 w 3479536"/>
              <a:gd name="connsiteY276" fmla="*/ 3023155 h 3255705"/>
              <a:gd name="connsiteX277" fmla="*/ 107326 w 3479536"/>
              <a:gd name="connsiteY277" fmla="*/ 3023155 h 3255705"/>
              <a:gd name="connsiteX278" fmla="*/ 80495 w 3479536"/>
              <a:gd name="connsiteY278" fmla="*/ 3041043 h 3255705"/>
              <a:gd name="connsiteX279" fmla="*/ 17888 w 3479536"/>
              <a:gd name="connsiteY279" fmla="*/ 3076820 h 3255705"/>
              <a:gd name="connsiteX280" fmla="*/ 0 w 3479536"/>
              <a:gd name="connsiteY280" fmla="*/ 3103653 h 3255705"/>
              <a:gd name="connsiteX281" fmla="*/ 35775 w 3479536"/>
              <a:gd name="connsiteY281" fmla="*/ 3175207 h 3255705"/>
              <a:gd name="connsiteX282" fmla="*/ 160990 w 3479536"/>
              <a:gd name="connsiteY282" fmla="*/ 3219928 h 3255705"/>
              <a:gd name="connsiteX283" fmla="*/ 214653 w 3479536"/>
              <a:gd name="connsiteY283" fmla="*/ 3228872 h 3255705"/>
              <a:gd name="connsiteX284" fmla="*/ 822837 w 3479536"/>
              <a:gd name="connsiteY284" fmla="*/ 3210984 h 3255705"/>
              <a:gd name="connsiteX285" fmla="*/ 956995 w 3479536"/>
              <a:gd name="connsiteY285" fmla="*/ 3193095 h 3255705"/>
              <a:gd name="connsiteX286" fmla="*/ 992771 w 3479536"/>
              <a:gd name="connsiteY286" fmla="*/ 3184151 h 3255705"/>
              <a:gd name="connsiteX287" fmla="*/ 1439965 w 3479536"/>
              <a:gd name="connsiteY287" fmla="*/ 3166263 h 3255705"/>
              <a:gd name="connsiteX288" fmla="*/ 2030261 w 3479536"/>
              <a:gd name="connsiteY288" fmla="*/ 3166263 h 3255705"/>
              <a:gd name="connsiteX289" fmla="*/ 2495342 w 3479536"/>
              <a:gd name="connsiteY289" fmla="*/ 3157318 h 3255705"/>
              <a:gd name="connsiteX290" fmla="*/ 2879929 w 3479536"/>
              <a:gd name="connsiteY290" fmla="*/ 3157318 h 3255705"/>
              <a:gd name="connsiteX291" fmla="*/ 2969368 w 3479536"/>
              <a:gd name="connsiteY291" fmla="*/ 3166263 h 3255705"/>
              <a:gd name="connsiteX292" fmla="*/ 3058807 w 3479536"/>
              <a:gd name="connsiteY292" fmla="*/ 3184151 h 3255705"/>
              <a:gd name="connsiteX293" fmla="*/ 3210853 w 3479536"/>
              <a:gd name="connsiteY293" fmla="*/ 3175207 h 3255705"/>
              <a:gd name="connsiteX294" fmla="*/ 3228741 w 3479536"/>
              <a:gd name="connsiteY294" fmla="*/ 3085764 h 3255705"/>
              <a:gd name="connsiteX295" fmla="*/ 3246628 w 3479536"/>
              <a:gd name="connsiteY295" fmla="*/ 3058932 h 3255705"/>
              <a:gd name="connsiteX296" fmla="*/ 3353955 w 3479536"/>
              <a:gd name="connsiteY296" fmla="*/ 2996322 h 3255705"/>
              <a:gd name="connsiteX297" fmla="*/ 3398674 w 3479536"/>
              <a:gd name="connsiteY297" fmla="*/ 2987378 h 3255705"/>
              <a:gd name="connsiteX298" fmla="*/ 3434450 w 3479536"/>
              <a:gd name="connsiteY298" fmla="*/ 2978433 h 3255705"/>
              <a:gd name="connsiteX299" fmla="*/ 3443394 w 3479536"/>
              <a:gd name="connsiteY299" fmla="*/ 2897935 h 3255705"/>
              <a:gd name="connsiteX300" fmla="*/ 3425506 w 3479536"/>
              <a:gd name="connsiteY300" fmla="*/ 2808493 h 3255705"/>
              <a:gd name="connsiteX301" fmla="*/ 3353955 w 3479536"/>
              <a:gd name="connsiteY301" fmla="*/ 2638552 h 3255705"/>
              <a:gd name="connsiteX302" fmla="*/ 3362899 w 3479536"/>
              <a:gd name="connsiteY302" fmla="*/ 2084009 h 3255705"/>
              <a:gd name="connsiteX303" fmla="*/ 3371843 w 3479536"/>
              <a:gd name="connsiteY303" fmla="*/ 2003511 h 3255705"/>
              <a:gd name="connsiteX304" fmla="*/ 3389731 w 3479536"/>
              <a:gd name="connsiteY304" fmla="*/ 1887236 h 3255705"/>
              <a:gd name="connsiteX305" fmla="*/ 3398674 w 3479536"/>
              <a:gd name="connsiteY305" fmla="*/ 1422135 h 3255705"/>
              <a:gd name="connsiteX306" fmla="*/ 3416562 w 3479536"/>
              <a:gd name="connsiteY306" fmla="*/ 1261138 h 3255705"/>
              <a:gd name="connsiteX307" fmla="*/ 3425506 w 3479536"/>
              <a:gd name="connsiteY307" fmla="*/ 1153807 h 3255705"/>
              <a:gd name="connsiteX308" fmla="*/ 3443394 w 3479536"/>
              <a:gd name="connsiteY308" fmla="*/ 1028588 h 3255705"/>
              <a:gd name="connsiteX309" fmla="*/ 3452338 w 3479536"/>
              <a:gd name="connsiteY309" fmla="*/ 1001755 h 3255705"/>
              <a:gd name="connsiteX310" fmla="*/ 3470225 w 3479536"/>
              <a:gd name="connsiteY310" fmla="*/ 930201 h 3255705"/>
              <a:gd name="connsiteX311" fmla="*/ 3470225 w 3479536"/>
              <a:gd name="connsiteY311" fmla="*/ 742372 h 3255705"/>
              <a:gd name="connsiteX312" fmla="*/ 3443394 w 3479536"/>
              <a:gd name="connsiteY312" fmla="*/ 652930 h 3255705"/>
              <a:gd name="connsiteX313" fmla="*/ 3434450 w 3479536"/>
              <a:gd name="connsiteY313" fmla="*/ 626097 h 3255705"/>
              <a:gd name="connsiteX314" fmla="*/ 3434450 w 3479536"/>
              <a:gd name="connsiteY314" fmla="*/ 608208 h 325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3479536" h="3255705">
                <a:moveTo>
                  <a:pt x="89439" y="3157318"/>
                </a:moveTo>
                <a:cubicBezTo>
                  <a:pt x="103601" y="3168648"/>
                  <a:pt x="134775" y="3202040"/>
                  <a:pt x="160990" y="3202040"/>
                </a:cubicBezTo>
                <a:cubicBezTo>
                  <a:pt x="176192" y="3202040"/>
                  <a:pt x="190803" y="3196077"/>
                  <a:pt x="205709" y="3193095"/>
                </a:cubicBezTo>
                <a:cubicBezTo>
                  <a:pt x="217900" y="3184968"/>
                  <a:pt x="241930" y="3171482"/>
                  <a:pt x="250428" y="3157318"/>
                </a:cubicBezTo>
                <a:cubicBezTo>
                  <a:pt x="255278" y="3149234"/>
                  <a:pt x="254522" y="3138570"/>
                  <a:pt x="259372" y="3130486"/>
                </a:cubicBezTo>
                <a:cubicBezTo>
                  <a:pt x="263711" y="3123255"/>
                  <a:pt x="271992" y="3119182"/>
                  <a:pt x="277260" y="3112597"/>
                </a:cubicBezTo>
                <a:cubicBezTo>
                  <a:pt x="311331" y="3070006"/>
                  <a:pt x="275983" y="3098541"/>
                  <a:pt x="321979" y="3067876"/>
                </a:cubicBezTo>
                <a:cubicBezTo>
                  <a:pt x="364011" y="3109910"/>
                  <a:pt x="338289" y="3087694"/>
                  <a:pt x="402474" y="3130486"/>
                </a:cubicBezTo>
                <a:cubicBezTo>
                  <a:pt x="411418" y="3136449"/>
                  <a:pt x="419108" y="3144975"/>
                  <a:pt x="429306" y="3148374"/>
                </a:cubicBezTo>
                <a:lnTo>
                  <a:pt x="482969" y="3166263"/>
                </a:lnTo>
                <a:lnTo>
                  <a:pt x="509801" y="3175207"/>
                </a:lnTo>
                <a:cubicBezTo>
                  <a:pt x="530670" y="3172226"/>
                  <a:pt x="553144" y="3174825"/>
                  <a:pt x="572408" y="3166263"/>
                </a:cubicBezTo>
                <a:cubicBezTo>
                  <a:pt x="597478" y="3155120"/>
                  <a:pt x="597624" y="3084898"/>
                  <a:pt x="599240" y="3076820"/>
                </a:cubicBezTo>
                <a:cubicBezTo>
                  <a:pt x="605886" y="3043587"/>
                  <a:pt x="606834" y="3050887"/>
                  <a:pt x="635015" y="3032099"/>
                </a:cubicBezTo>
                <a:cubicBezTo>
                  <a:pt x="650758" y="2984869"/>
                  <a:pt x="638728" y="3013114"/>
                  <a:pt x="679735" y="2951601"/>
                </a:cubicBezTo>
                <a:cubicBezTo>
                  <a:pt x="685698" y="2942657"/>
                  <a:pt x="694223" y="2934966"/>
                  <a:pt x="697622" y="2924768"/>
                </a:cubicBezTo>
                <a:cubicBezTo>
                  <a:pt x="709965" y="2887737"/>
                  <a:pt x="701336" y="2905780"/>
                  <a:pt x="724454" y="2871103"/>
                </a:cubicBezTo>
                <a:cubicBezTo>
                  <a:pt x="748304" y="2912843"/>
                  <a:pt x="768771" y="2956707"/>
                  <a:pt x="796005" y="2996322"/>
                </a:cubicBezTo>
                <a:cubicBezTo>
                  <a:pt x="802095" y="3005180"/>
                  <a:pt x="815236" y="3006609"/>
                  <a:pt x="822837" y="3014210"/>
                </a:cubicBezTo>
                <a:cubicBezTo>
                  <a:pt x="880599" y="3071973"/>
                  <a:pt x="805515" y="3014682"/>
                  <a:pt x="858612" y="3058932"/>
                </a:cubicBezTo>
                <a:cubicBezTo>
                  <a:pt x="870063" y="3068475"/>
                  <a:pt x="882936" y="3076221"/>
                  <a:pt x="894388" y="3085764"/>
                </a:cubicBezTo>
                <a:cubicBezTo>
                  <a:pt x="955406" y="3136614"/>
                  <a:pt x="847920" y="3058961"/>
                  <a:pt x="948051" y="3130486"/>
                </a:cubicBezTo>
                <a:cubicBezTo>
                  <a:pt x="956798" y="3136734"/>
                  <a:pt x="966489" y="3141659"/>
                  <a:pt x="974883" y="3148374"/>
                </a:cubicBezTo>
                <a:cubicBezTo>
                  <a:pt x="981468" y="3153642"/>
                  <a:pt x="986025" y="3161203"/>
                  <a:pt x="992771" y="3166263"/>
                </a:cubicBezTo>
                <a:cubicBezTo>
                  <a:pt x="1041976" y="3203169"/>
                  <a:pt x="1031433" y="3197040"/>
                  <a:pt x="1073265" y="3210984"/>
                </a:cubicBezTo>
                <a:cubicBezTo>
                  <a:pt x="1097648" y="3137832"/>
                  <a:pt x="1068487" y="3239267"/>
                  <a:pt x="1064322" y="3076820"/>
                </a:cubicBezTo>
                <a:cubicBezTo>
                  <a:pt x="1062257" y="2996293"/>
                  <a:pt x="1068079" y="2915712"/>
                  <a:pt x="1073265" y="2835326"/>
                </a:cubicBezTo>
                <a:cubicBezTo>
                  <a:pt x="1074056" y="2823059"/>
                  <a:pt x="1079542" y="2811549"/>
                  <a:pt x="1082209" y="2799549"/>
                </a:cubicBezTo>
                <a:cubicBezTo>
                  <a:pt x="1092671" y="2752467"/>
                  <a:pt x="1092631" y="2744483"/>
                  <a:pt x="1100097" y="2692218"/>
                </a:cubicBezTo>
                <a:cubicBezTo>
                  <a:pt x="1103078" y="2641534"/>
                  <a:pt x="1093897" y="2588626"/>
                  <a:pt x="1109041" y="2540165"/>
                </a:cubicBezTo>
                <a:cubicBezTo>
                  <a:pt x="1112707" y="2528432"/>
                  <a:pt x="1135114" y="2541563"/>
                  <a:pt x="1144817" y="2549110"/>
                </a:cubicBezTo>
                <a:cubicBezTo>
                  <a:pt x="1192223" y="2585983"/>
                  <a:pt x="1178557" y="2594965"/>
                  <a:pt x="1207424" y="2629608"/>
                </a:cubicBezTo>
                <a:cubicBezTo>
                  <a:pt x="1264815" y="2698482"/>
                  <a:pt x="1207727" y="2616649"/>
                  <a:pt x="1252143" y="2683273"/>
                </a:cubicBezTo>
                <a:cubicBezTo>
                  <a:pt x="1269715" y="2735992"/>
                  <a:pt x="1249241" y="2683995"/>
                  <a:pt x="1287919" y="2745883"/>
                </a:cubicBezTo>
                <a:cubicBezTo>
                  <a:pt x="1320341" y="2797760"/>
                  <a:pt x="1286870" y="2769035"/>
                  <a:pt x="1332638" y="2799549"/>
                </a:cubicBezTo>
                <a:cubicBezTo>
                  <a:pt x="1338601" y="2808493"/>
                  <a:pt x="1343811" y="2817987"/>
                  <a:pt x="1350526" y="2826381"/>
                </a:cubicBezTo>
                <a:cubicBezTo>
                  <a:pt x="1355794" y="2832966"/>
                  <a:pt x="1364165" y="2836986"/>
                  <a:pt x="1368414" y="2844270"/>
                </a:cubicBezTo>
                <a:cubicBezTo>
                  <a:pt x="1391489" y="2883829"/>
                  <a:pt x="1405795" y="2935317"/>
                  <a:pt x="1439965" y="2969489"/>
                </a:cubicBezTo>
                <a:cubicBezTo>
                  <a:pt x="1450505" y="2980030"/>
                  <a:pt x="1463815" y="2987378"/>
                  <a:pt x="1475740" y="2996322"/>
                </a:cubicBezTo>
                <a:cubicBezTo>
                  <a:pt x="1508318" y="3061479"/>
                  <a:pt x="1475159" y="3004589"/>
                  <a:pt x="1529403" y="3067876"/>
                </a:cubicBezTo>
                <a:cubicBezTo>
                  <a:pt x="1560162" y="3103763"/>
                  <a:pt x="1537190" y="3083450"/>
                  <a:pt x="1556235" y="3121541"/>
                </a:cubicBezTo>
                <a:cubicBezTo>
                  <a:pt x="1561042" y="3131156"/>
                  <a:pt x="1568160" y="3139430"/>
                  <a:pt x="1574123" y="3148374"/>
                </a:cubicBezTo>
                <a:cubicBezTo>
                  <a:pt x="1583067" y="3145393"/>
                  <a:pt x="1595065" y="3146792"/>
                  <a:pt x="1600954" y="3139430"/>
                </a:cubicBezTo>
                <a:cubicBezTo>
                  <a:pt x="1608633" y="3129831"/>
                  <a:pt x="1606521" y="3115473"/>
                  <a:pt x="1609898" y="3103653"/>
                </a:cubicBezTo>
                <a:cubicBezTo>
                  <a:pt x="1627512" y="3042001"/>
                  <a:pt x="1611645" y="3120002"/>
                  <a:pt x="1627786" y="3023155"/>
                </a:cubicBezTo>
                <a:cubicBezTo>
                  <a:pt x="1624805" y="2972471"/>
                  <a:pt x="1622736" y="2921725"/>
                  <a:pt x="1618842" y="2871103"/>
                </a:cubicBezTo>
                <a:cubicBezTo>
                  <a:pt x="1607575" y="2724630"/>
                  <a:pt x="1595361" y="2811872"/>
                  <a:pt x="1618842" y="2584887"/>
                </a:cubicBezTo>
                <a:cubicBezTo>
                  <a:pt x="1620782" y="2566131"/>
                  <a:pt x="1630767" y="2549110"/>
                  <a:pt x="1636730" y="2531221"/>
                </a:cubicBezTo>
                <a:cubicBezTo>
                  <a:pt x="1641259" y="2458757"/>
                  <a:pt x="1642720" y="2387947"/>
                  <a:pt x="1654618" y="2316559"/>
                </a:cubicBezTo>
                <a:cubicBezTo>
                  <a:pt x="1658361" y="2294101"/>
                  <a:pt x="1665418" y="2275214"/>
                  <a:pt x="1672505" y="2253950"/>
                </a:cubicBezTo>
                <a:cubicBezTo>
                  <a:pt x="1675486" y="2224136"/>
                  <a:pt x="1675573" y="2193888"/>
                  <a:pt x="1681449" y="2164507"/>
                </a:cubicBezTo>
                <a:cubicBezTo>
                  <a:pt x="1684598" y="2148763"/>
                  <a:pt x="1693937" y="2134906"/>
                  <a:pt x="1699337" y="2119786"/>
                </a:cubicBezTo>
                <a:cubicBezTo>
                  <a:pt x="1708850" y="2093150"/>
                  <a:pt x="1717225" y="2066121"/>
                  <a:pt x="1726169" y="2039288"/>
                </a:cubicBezTo>
                <a:cubicBezTo>
                  <a:pt x="1729150" y="2030344"/>
                  <a:pt x="1729456" y="2019998"/>
                  <a:pt x="1735113" y="2012455"/>
                </a:cubicBezTo>
                <a:lnTo>
                  <a:pt x="1761944" y="1976678"/>
                </a:lnTo>
                <a:cubicBezTo>
                  <a:pt x="1768123" y="1951961"/>
                  <a:pt x="1781688" y="1896012"/>
                  <a:pt x="1788776" y="1878291"/>
                </a:cubicBezTo>
                <a:cubicBezTo>
                  <a:pt x="1792768" y="1868310"/>
                  <a:pt x="1800701" y="1860403"/>
                  <a:pt x="1806664" y="1851459"/>
                </a:cubicBezTo>
                <a:cubicBezTo>
                  <a:pt x="1819093" y="1739591"/>
                  <a:pt x="1822404" y="1714687"/>
                  <a:pt x="1833495" y="1574187"/>
                </a:cubicBezTo>
                <a:cubicBezTo>
                  <a:pt x="1837256" y="1526539"/>
                  <a:pt x="1839458" y="1478782"/>
                  <a:pt x="1842439" y="1431079"/>
                </a:cubicBezTo>
                <a:cubicBezTo>
                  <a:pt x="1848402" y="1437042"/>
                  <a:pt x="1857660" y="1440968"/>
                  <a:pt x="1860327" y="1448968"/>
                </a:cubicBezTo>
                <a:cubicBezTo>
                  <a:pt x="1866993" y="1468968"/>
                  <a:pt x="1865983" y="1490753"/>
                  <a:pt x="1869271" y="1511577"/>
                </a:cubicBezTo>
                <a:cubicBezTo>
                  <a:pt x="1874928" y="1547404"/>
                  <a:pt x="1882259" y="1582970"/>
                  <a:pt x="1887159" y="1618908"/>
                </a:cubicBezTo>
                <a:cubicBezTo>
                  <a:pt x="1891207" y="1648596"/>
                  <a:pt x="1891429" y="1678755"/>
                  <a:pt x="1896102" y="1708351"/>
                </a:cubicBezTo>
                <a:cubicBezTo>
                  <a:pt x="1900389" y="1735502"/>
                  <a:pt x="1909213" y="1761780"/>
                  <a:pt x="1913990" y="1788849"/>
                </a:cubicBezTo>
                <a:cubicBezTo>
                  <a:pt x="1927108" y="1863184"/>
                  <a:pt x="1937357" y="1937999"/>
                  <a:pt x="1949766" y="2012455"/>
                </a:cubicBezTo>
                <a:cubicBezTo>
                  <a:pt x="1958227" y="2063222"/>
                  <a:pt x="1968771" y="2113638"/>
                  <a:pt x="1976597" y="2164507"/>
                </a:cubicBezTo>
                <a:cubicBezTo>
                  <a:pt x="2017047" y="2427440"/>
                  <a:pt x="1966504" y="2103943"/>
                  <a:pt x="2030261" y="2486500"/>
                </a:cubicBezTo>
                <a:cubicBezTo>
                  <a:pt x="2036707" y="2525181"/>
                  <a:pt x="2039932" y="2564431"/>
                  <a:pt x="2048148" y="2602775"/>
                </a:cubicBezTo>
                <a:cubicBezTo>
                  <a:pt x="2057845" y="2648032"/>
                  <a:pt x="2073667" y="2691806"/>
                  <a:pt x="2083924" y="2736939"/>
                </a:cubicBezTo>
                <a:cubicBezTo>
                  <a:pt x="2088596" y="2757497"/>
                  <a:pt x="2088128" y="2779007"/>
                  <a:pt x="2092868" y="2799549"/>
                </a:cubicBezTo>
                <a:cubicBezTo>
                  <a:pt x="2107259" y="2861914"/>
                  <a:pt x="2112741" y="2847246"/>
                  <a:pt x="2137587" y="2906880"/>
                </a:cubicBezTo>
                <a:cubicBezTo>
                  <a:pt x="2158455" y="2956967"/>
                  <a:pt x="2150257" y="2959054"/>
                  <a:pt x="2173363" y="3005266"/>
                </a:cubicBezTo>
                <a:cubicBezTo>
                  <a:pt x="2178170" y="3014881"/>
                  <a:pt x="2185554" y="3022983"/>
                  <a:pt x="2191251" y="3032099"/>
                </a:cubicBezTo>
                <a:cubicBezTo>
                  <a:pt x="2200464" y="3046841"/>
                  <a:pt x="2210062" y="3061396"/>
                  <a:pt x="2218082" y="3076820"/>
                </a:cubicBezTo>
                <a:cubicBezTo>
                  <a:pt x="2248837" y="3135968"/>
                  <a:pt x="2277708" y="3196077"/>
                  <a:pt x="2307521" y="3255705"/>
                </a:cubicBezTo>
                <a:cubicBezTo>
                  <a:pt x="2352382" y="3076257"/>
                  <a:pt x="2320185" y="3219295"/>
                  <a:pt x="2298577" y="2772716"/>
                </a:cubicBezTo>
                <a:cubicBezTo>
                  <a:pt x="2291864" y="2633975"/>
                  <a:pt x="2287193" y="2656111"/>
                  <a:pt x="2244914" y="2495444"/>
                </a:cubicBezTo>
                <a:cubicBezTo>
                  <a:pt x="2227567" y="2339313"/>
                  <a:pt x="2239386" y="2486126"/>
                  <a:pt x="2244914" y="2253950"/>
                </a:cubicBezTo>
                <a:cubicBezTo>
                  <a:pt x="2259972" y="1621514"/>
                  <a:pt x="2173089" y="1845368"/>
                  <a:pt x="2289633" y="1583131"/>
                </a:cubicBezTo>
                <a:cubicBezTo>
                  <a:pt x="2321225" y="1425170"/>
                  <a:pt x="2272338" y="1655493"/>
                  <a:pt x="2316465" y="1493689"/>
                </a:cubicBezTo>
                <a:cubicBezTo>
                  <a:pt x="2321237" y="1476193"/>
                  <a:pt x="2320637" y="1457519"/>
                  <a:pt x="2325409" y="1440023"/>
                </a:cubicBezTo>
                <a:cubicBezTo>
                  <a:pt x="2335552" y="1402832"/>
                  <a:pt x="2350414" y="1383440"/>
                  <a:pt x="2370128" y="1350581"/>
                </a:cubicBezTo>
                <a:cubicBezTo>
                  <a:pt x="2373109" y="1338655"/>
                  <a:pt x="2377203" y="1326954"/>
                  <a:pt x="2379072" y="1314804"/>
                </a:cubicBezTo>
                <a:cubicBezTo>
                  <a:pt x="2394594" y="1213909"/>
                  <a:pt x="2388776" y="1185665"/>
                  <a:pt x="2379072" y="1064365"/>
                </a:cubicBezTo>
                <a:cubicBezTo>
                  <a:pt x="2377626" y="1046288"/>
                  <a:pt x="2372693" y="1028653"/>
                  <a:pt x="2370128" y="1010700"/>
                </a:cubicBezTo>
                <a:cubicBezTo>
                  <a:pt x="2357486" y="922205"/>
                  <a:pt x="2369777" y="964925"/>
                  <a:pt x="2352240" y="912313"/>
                </a:cubicBezTo>
                <a:cubicBezTo>
                  <a:pt x="2349259" y="891443"/>
                  <a:pt x="2346083" y="870600"/>
                  <a:pt x="2343297" y="849703"/>
                </a:cubicBezTo>
                <a:cubicBezTo>
                  <a:pt x="2340120" y="825877"/>
                  <a:pt x="2338305" y="801859"/>
                  <a:pt x="2334353" y="778149"/>
                </a:cubicBezTo>
                <a:cubicBezTo>
                  <a:pt x="2332332" y="766024"/>
                  <a:pt x="2327820" y="754426"/>
                  <a:pt x="2325409" y="742372"/>
                </a:cubicBezTo>
                <a:cubicBezTo>
                  <a:pt x="2321852" y="724589"/>
                  <a:pt x="2319446" y="706595"/>
                  <a:pt x="2316465" y="688707"/>
                </a:cubicBezTo>
                <a:cubicBezTo>
                  <a:pt x="2313484" y="652930"/>
                  <a:pt x="2307521" y="617277"/>
                  <a:pt x="2307521" y="581376"/>
                </a:cubicBezTo>
                <a:cubicBezTo>
                  <a:pt x="2307521" y="557339"/>
                  <a:pt x="2313288" y="629104"/>
                  <a:pt x="2316465" y="652930"/>
                </a:cubicBezTo>
                <a:cubicBezTo>
                  <a:pt x="2319251" y="673827"/>
                  <a:pt x="2321524" y="694819"/>
                  <a:pt x="2325409" y="715539"/>
                </a:cubicBezTo>
                <a:cubicBezTo>
                  <a:pt x="2330474" y="742556"/>
                  <a:pt x="2338520" y="768969"/>
                  <a:pt x="2343297" y="796038"/>
                </a:cubicBezTo>
                <a:cubicBezTo>
                  <a:pt x="2347474" y="819709"/>
                  <a:pt x="2348491" y="843849"/>
                  <a:pt x="2352240" y="867592"/>
                </a:cubicBezTo>
                <a:cubicBezTo>
                  <a:pt x="2364677" y="946364"/>
                  <a:pt x="2371447" y="971915"/>
                  <a:pt x="2388016" y="1046477"/>
                </a:cubicBezTo>
                <a:cubicBezTo>
                  <a:pt x="2396135" y="1135790"/>
                  <a:pt x="2406380" y="1278102"/>
                  <a:pt x="2432735" y="1350581"/>
                </a:cubicBezTo>
                <a:cubicBezTo>
                  <a:pt x="2486115" y="1497380"/>
                  <a:pt x="2469610" y="1435666"/>
                  <a:pt x="2504286" y="1636797"/>
                </a:cubicBezTo>
                <a:cubicBezTo>
                  <a:pt x="2508370" y="1660484"/>
                  <a:pt x="2509831" y="1684556"/>
                  <a:pt x="2513230" y="1708351"/>
                </a:cubicBezTo>
                <a:cubicBezTo>
                  <a:pt x="2521757" y="1768040"/>
                  <a:pt x="2531824" y="1827506"/>
                  <a:pt x="2540062" y="1887236"/>
                </a:cubicBezTo>
                <a:cubicBezTo>
                  <a:pt x="2554932" y="1995047"/>
                  <a:pt x="2534179" y="1938078"/>
                  <a:pt x="2575837" y="2021399"/>
                </a:cubicBezTo>
                <a:cubicBezTo>
                  <a:pt x="2578818" y="2069102"/>
                  <a:pt x="2580812" y="2116876"/>
                  <a:pt x="2584781" y="2164507"/>
                </a:cubicBezTo>
                <a:cubicBezTo>
                  <a:pt x="2586777" y="2188461"/>
                  <a:pt x="2591446" y="2212132"/>
                  <a:pt x="2593725" y="2236061"/>
                </a:cubicBezTo>
                <a:cubicBezTo>
                  <a:pt x="2597410" y="2274759"/>
                  <a:pt x="2598801" y="2313656"/>
                  <a:pt x="2602669" y="2352336"/>
                </a:cubicBezTo>
                <a:cubicBezTo>
                  <a:pt x="2604387" y="2369520"/>
                  <a:pt x="2616569" y="2448670"/>
                  <a:pt x="2620557" y="2468611"/>
                </a:cubicBezTo>
                <a:cubicBezTo>
                  <a:pt x="2622968" y="2480665"/>
                  <a:pt x="2626925" y="2492368"/>
                  <a:pt x="2629501" y="2504388"/>
                </a:cubicBezTo>
                <a:cubicBezTo>
                  <a:pt x="2635871" y="2534118"/>
                  <a:pt x="2638447" y="2564771"/>
                  <a:pt x="2647388" y="2593831"/>
                </a:cubicBezTo>
                <a:cubicBezTo>
                  <a:pt x="2650549" y="2604105"/>
                  <a:pt x="2659313" y="2611720"/>
                  <a:pt x="2665276" y="2620664"/>
                </a:cubicBezTo>
                <a:cubicBezTo>
                  <a:pt x="2668257" y="2632590"/>
                  <a:pt x="2670333" y="2644779"/>
                  <a:pt x="2674220" y="2656441"/>
                </a:cubicBezTo>
                <a:cubicBezTo>
                  <a:pt x="2685640" y="2690701"/>
                  <a:pt x="2694412" y="2705770"/>
                  <a:pt x="2709996" y="2736939"/>
                </a:cubicBezTo>
                <a:cubicBezTo>
                  <a:pt x="2732680" y="2850363"/>
                  <a:pt x="2702283" y="2727884"/>
                  <a:pt x="2736827" y="2808493"/>
                </a:cubicBezTo>
                <a:cubicBezTo>
                  <a:pt x="2741669" y="2819792"/>
                  <a:pt x="2742394" y="2832450"/>
                  <a:pt x="2745771" y="2844270"/>
                </a:cubicBezTo>
                <a:cubicBezTo>
                  <a:pt x="2748361" y="2853335"/>
                  <a:pt x="2751001" y="2862437"/>
                  <a:pt x="2754715" y="2871103"/>
                </a:cubicBezTo>
                <a:cubicBezTo>
                  <a:pt x="2759967" y="2883358"/>
                  <a:pt x="2767921" y="2894396"/>
                  <a:pt x="2772603" y="2906880"/>
                </a:cubicBezTo>
                <a:cubicBezTo>
                  <a:pt x="2776919" y="2918390"/>
                  <a:pt x="2776705" y="2931357"/>
                  <a:pt x="2781547" y="2942656"/>
                </a:cubicBezTo>
                <a:cubicBezTo>
                  <a:pt x="2785781" y="2952536"/>
                  <a:pt x="2794627" y="2959874"/>
                  <a:pt x="2799434" y="2969489"/>
                </a:cubicBezTo>
                <a:cubicBezTo>
                  <a:pt x="2810290" y="2991202"/>
                  <a:pt x="2811198" y="3018588"/>
                  <a:pt x="2817322" y="3041043"/>
                </a:cubicBezTo>
                <a:cubicBezTo>
                  <a:pt x="2822283" y="3059235"/>
                  <a:pt x="2831512" y="3076219"/>
                  <a:pt x="2835210" y="3094709"/>
                </a:cubicBezTo>
                <a:cubicBezTo>
                  <a:pt x="2838191" y="3109616"/>
                  <a:pt x="2838816" y="3125196"/>
                  <a:pt x="2844154" y="3139430"/>
                </a:cubicBezTo>
                <a:cubicBezTo>
                  <a:pt x="2847928" y="3149495"/>
                  <a:pt x="2853648" y="3159548"/>
                  <a:pt x="2862042" y="3166263"/>
                </a:cubicBezTo>
                <a:cubicBezTo>
                  <a:pt x="2869403" y="3172152"/>
                  <a:pt x="2879929" y="3172226"/>
                  <a:pt x="2888873" y="3175207"/>
                </a:cubicBezTo>
                <a:cubicBezTo>
                  <a:pt x="2908075" y="3098397"/>
                  <a:pt x="2892267" y="3169798"/>
                  <a:pt x="2906761" y="3032099"/>
                </a:cubicBezTo>
                <a:cubicBezTo>
                  <a:pt x="2908968" y="3011133"/>
                  <a:pt x="2912724" y="2990359"/>
                  <a:pt x="2915705" y="2969489"/>
                </a:cubicBezTo>
                <a:cubicBezTo>
                  <a:pt x="2912724" y="2790604"/>
                  <a:pt x="2912021" y="2611667"/>
                  <a:pt x="2906761" y="2432835"/>
                </a:cubicBezTo>
                <a:cubicBezTo>
                  <a:pt x="2906054" y="2408808"/>
                  <a:pt x="2901216" y="2385076"/>
                  <a:pt x="2897817" y="2361281"/>
                </a:cubicBezTo>
                <a:cubicBezTo>
                  <a:pt x="2887034" y="2285800"/>
                  <a:pt x="2889546" y="2326754"/>
                  <a:pt x="2879929" y="2245005"/>
                </a:cubicBezTo>
                <a:cubicBezTo>
                  <a:pt x="2876428" y="2215248"/>
                  <a:pt x="2874945" y="2185263"/>
                  <a:pt x="2870985" y="2155563"/>
                </a:cubicBezTo>
                <a:cubicBezTo>
                  <a:pt x="2866034" y="2118428"/>
                  <a:pt x="2854442" y="2084240"/>
                  <a:pt x="2844154" y="2048232"/>
                </a:cubicBezTo>
                <a:cubicBezTo>
                  <a:pt x="2841173" y="2012455"/>
                  <a:pt x="2839663" y="1976525"/>
                  <a:pt x="2835210" y="1940901"/>
                </a:cubicBezTo>
                <a:cubicBezTo>
                  <a:pt x="2833685" y="1928703"/>
                  <a:pt x="2828933" y="1917124"/>
                  <a:pt x="2826266" y="1905124"/>
                </a:cubicBezTo>
                <a:cubicBezTo>
                  <a:pt x="2822968" y="1890284"/>
                  <a:pt x="2820303" y="1875310"/>
                  <a:pt x="2817322" y="1860403"/>
                </a:cubicBezTo>
                <a:cubicBezTo>
                  <a:pt x="2820303" y="1794812"/>
                  <a:pt x="2891599" y="1670163"/>
                  <a:pt x="2826266" y="1663629"/>
                </a:cubicBezTo>
                <a:cubicBezTo>
                  <a:pt x="2718405" y="1652842"/>
                  <a:pt x="2636832" y="1770033"/>
                  <a:pt x="2549006" y="1833570"/>
                </a:cubicBezTo>
                <a:cubicBezTo>
                  <a:pt x="2496029" y="1871895"/>
                  <a:pt x="2453881" y="1923309"/>
                  <a:pt x="2405904" y="1967734"/>
                </a:cubicBezTo>
                <a:cubicBezTo>
                  <a:pt x="2373384" y="1997847"/>
                  <a:pt x="2338860" y="2025836"/>
                  <a:pt x="2307521" y="2057176"/>
                </a:cubicBezTo>
                <a:cubicBezTo>
                  <a:pt x="2241566" y="2123135"/>
                  <a:pt x="2275551" y="2097826"/>
                  <a:pt x="2209138" y="2137674"/>
                </a:cubicBezTo>
                <a:cubicBezTo>
                  <a:pt x="2203176" y="2128730"/>
                  <a:pt x="2190581" y="2121570"/>
                  <a:pt x="2191251" y="2110842"/>
                </a:cubicBezTo>
                <a:cubicBezTo>
                  <a:pt x="2199274" y="1982474"/>
                  <a:pt x="2210807" y="2018618"/>
                  <a:pt x="2262802" y="1931957"/>
                </a:cubicBezTo>
                <a:cubicBezTo>
                  <a:pt x="2276521" y="1909091"/>
                  <a:pt x="2285057" y="1883388"/>
                  <a:pt x="2298577" y="1860403"/>
                </a:cubicBezTo>
                <a:cubicBezTo>
                  <a:pt x="2314927" y="1832607"/>
                  <a:pt x="2336372" y="1807980"/>
                  <a:pt x="2352240" y="1779905"/>
                </a:cubicBezTo>
                <a:cubicBezTo>
                  <a:pt x="2421738" y="1656943"/>
                  <a:pt x="2398055" y="1686599"/>
                  <a:pt x="2441679" y="1592075"/>
                </a:cubicBezTo>
                <a:cubicBezTo>
                  <a:pt x="2464746" y="1542095"/>
                  <a:pt x="2468252" y="1538841"/>
                  <a:pt x="2495342" y="1493689"/>
                </a:cubicBezTo>
                <a:cubicBezTo>
                  <a:pt x="2507267" y="1451949"/>
                  <a:pt x="2511705" y="1407296"/>
                  <a:pt x="2531118" y="1368469"/>
                </a:cubicBezTo>
                <a:cubicBezTo>
                  <a:pt x="2604904" y="1220895"/>
                  <a:pt x="2515308" y="1406416"/>
                  <a:pt x="2575837" y="1261138"/>
                </a:cubicBezTo>
                <a:cubicBezTo>
                  <a:pt x="2617047" y="1162230"/>
                  <a:pt x="2590740" y="1253202"/>
                  <a:pt x="2620557" y="1153807"/>
                </a:cubicBezTo>
                <a:cubicBezTo>
                  <a:pt x="2626956" y="1132478"/>
                  <a:pt x="2634798" y="1093977"/>
                  <a:pt x="2638445" y="1073309"/>
                </a:cubicBezTo>
                <a:cubicBezTo>
                  <a:pt x="2644748" y="1037590"/>
                  <a:pt x="2656332" y="965978"/>
                  <a:pt x="2656332" y="965978"/>
                </a:cubicBezTo>
                <a:cubicBezTo>
                  <a:pt x="2658182" y="880855"/>
                  <a:pt x="2632666" y="657282"/>
                  <a:pt x="2674220" y="518766"/>
                </a:cubicBezTo>
                <a:cubicBezTo>
                  <a:pt x="2679638" y="500705"/>
                  <a:pt x="2687535" y="483394"/>
                  <a:pt x="2692108" y="465101"/>
                </a:cubicBezTo>
                <a:cubicBezTo>
                  <a:pt x="2696647" y="446944"/>
                  <a:pt x="2702297" y="420456"/>
                  <a:pt x="2709996" y="402491"/>
                </a:cubicBezTo>
                <a:cubicBezTo>
                  <a:pt x="2715248" y="390236"/>
                  <a:pt x="2722631" y="378969"/>
                  <a:pt x="2727883" y="366714"/>
                </a:cubicBezTo>
                <a:cubicBezTo>
                  <a:pt x="2731597" y="358048"/>
                  <a:pt x="2732611" y="348314"/>
                  <a:pt x="2736827" y="339881"/>
                </a:cubicBezTo>
                <a:cubicBezTo>
                  <a:pt x="2741634" y="330266"/>
                  <a:pt x="2750210" y="322808"/>
                  <a:pt x="2754715" y="313048"/>
                </a:cubicBezTo>
                <a:cubicBezTo>
                  <a:pt x="2768171" y="283893"/>
                  <a:pt x="2790491" y="223606"/>
                  <a:pt x="2790491" y="223606"/>
                </a:cubicBezTo>
                <a:cubicBezTo>
                  <a:pt x="2796056" y="173510"/>
                  <a:pt x="2796986" y="143954"/>
                  <a:pt x="2808378" y="98387"/>
                </a:cubicBezTo>
                <a:cubicBezTo>
                  <a:pt x="2810665" y="89240"/>
                  <a:pt x="2812092" y="79399"/>
                  <a:pt x="2817322" y="71554"/>
                </a:cubicBezTo>
                <a:cubicBezTo>
                  <a:pt x="2824338" y="61029"/>
                  <a:pt x="2835210" y="53665"/>
                  <a:pt x="2844154" y="44721"/>
                </a:cubicBezTo>
                <a:cubicBezTo>
                  <a:pt x="2852203" y="20573"/>
                  <a:pt x="2853047" y="-11544"/>
                  <a:pt x="2897817" y="26833"/>
                </a:cubicBezTo>
                <a:cubicBezTo>
                  <a:pt x="2910007" y="37282"/>
                  <a:pt x="2908525" y="57194"/>
                  <a:pt x="2915705" y="71554"/>
                </a:cubicBezTo>
                <a:cubicBezTo>
                  <a:pt x="2920512" y="81169"/>
                  <a:pt x="2927630" y="89443"/>
                  <a:pt x="2933593" y="98387"/>
                </a:cubicBezTo>
                <a:cubicBezTo>
                  <a:pt x="2930612" y="163978"/>
                  <a:pt x="2928876" y="229637"/>
                  <a:pt x="2924649" y="295160"/>
                </a:cubicBezTo>
                <a:cubicBezTo>
                  <a:pt x="2922911" y="322102"/>
                  <a:pt x="2919054" y="348869"/>
                  <a:pt x="2915705" y="375658"/>
                </a:cubicBezTo>
                <a:cubicBezTo>
                  <a:pt x="2908309" y="434828"/>
                  <a:pt x="2908229" y="430928"/>
                  <a:pt x="2897817" y="482989"/>
                </a:cubicBezTo>
                <a:cubicBezTo>
                  <a:pt x="2868583" y="965370"/>
                  <a:pt x="2872242" y="785584"/>
                  <a:pt x="2888873" y="1475800"/>
                </a:cubicBezTo>
                <a:cubicBezTo>
                  <a:pt x="2889239" y="1490998"/>
                  <a:pt x="2895098" y="1505564"/>
                  <a:pt x="2897817" y="1520521"/>
                </a:cubicBezTo>
                <a:cubicBezTo>
                  <a:pt x="2901061" y="1538364"/>
                  <a:pt x="2903780" y="1556298"/>
                  <a:pt x="2906761" y="1574187"/>
                </a:cubicBezTo>
                <a:cubicBezTo>
                  <a:pt x="2903780" y="1687481"/>
                  <a:pt x="2902258" y="1800822"/>
                  <a:pt x="2897817" y="1914068"/>
                </a:cubicBezTo>
                <a:cubicBezTo>
                  <a:pt x="2896294" y="1952911"/>
                  <a:pt x="2888873" y="1991470"/>
                  <a:pt x="2888873" y="2030343"/>
                </a:cubicBezTo>
                <a:cubicBezTo>
                  <a:pt x="2888873" y="2140696"/>
                  <a:pt x="2892568" y="2251053"/>
                  <a:pt x="2897817" y="2361281"/>
                </a:cubicBezTo>
                <a:cubicBezTo>
                  <a:pt x="2899270" y="2391791"/>
                  <a:pt x="2911081" y="2412492"/>
                  <a:pt x="2915705" y="2441779"/>
                </a:cubicBezTo>
                <a:cubicBezTo>
                  <a:pt x="2922741" y="2486344"/>
                  <a:pt x="2925152" y="2531622"/>
                  <a:pt x="2933593" y="2575942"/>
                </a:cubicBezTo>
                <a:cubicBezTo>
                  <a:pt x="2942900" y="2624808"/>
                  <a:pt x="2952095" y="2625081"/>
                  <a:pt x="2969368" y="2665385"/>
                </a:cubicBezTo>
                <a:cubicBezTo>
                  <a:pt x="2973082" y="2674051"/>
                  <a:pt x="2974598" y="2683552"/>
                  <a:pt x="2978312" y="2692218"/>
                </a:cubicBezTo>
                <a:cubicBezTo>
                  <a:pt x="2983564" y="2704473"/>
                  <a:pt x="2990785" y="2715811"/>
                  <a:pt x="2996200" y="2727995"/>
                </a:cubicBezTo>
                <a:cubicBezTo>
                  <a:pt x="3023794" y="2790083"/>
                  <a:pt x="3006259" y="2752582"/>
                  <a:pt x="3023031" y="2808493"/>
                </a:cubicBezTo>
                <a:cubicBezTo>
                  <a:pt x="3028449" y="2826554"/>
                  <a:pt x="3030460" y="2846469"/>
                  <a:pt x="3040919" y="2862158"/>
                </a:cubicBezTo>
                <a:lnTo>
                  <a:pt x="3058807" y="2888991"/>
                </a:lnTo>
                <a:cubicBezTo>
                  <a:pt x="3061788" y="2900917"/>
                  <a:pt x="3063435" y="2913258"/>
                  <a:pt x="3067751" y="2924768"/>
                </a:cubicBezTo>
                <a:cubicBezTo>
                  <a:pt x="3072432" y="2937252"/>
                  <a:pt x="3081423" y="2947896"/>
                  <a:pt x="3085639" y="2960545"/>
                </a:cubicBezTo>
                <a:cubicBezTo>
                  <a:pt x="3106834" y="3024134"/>
                  <a:pt x="3077954" y="2988637"/>
                  <a:pt x="3112470" y="3023155"/>
                </a:cubicBezTo>
                <a:cubicBezTo>
                  <a:pt x="3115451" y="3032099"/>
                  <a:pt x="3116564" y="3041903"/>
                  <a:pt x="3121414" y="3049987"/>
                </a:cubicBezTo>
                <a:cubicBezTo>
                  <a:pt x="3133121" y="3069500"/>
                  <a:pt x="3156437" y="3076444"/>
                  <a:pt x="3175077" y="3085764"/>
                </a:cubicBezTo>
                <a:cubicBezTo>
                  <a:pt x="3187002" y="3082783"/>
                  <a:pt x="3201520" y="3084820"/>
                  <a:pt x="3210853" y="3076820"/>
                </a:cubicBezTo>
                <a:cubicBezTo>
                  <a:pt x="3224052" y="3065506"/>
                  <a:pt x="3229243" y="3047296"/>
                  <a:pt x="3237685" y="3032099"/>
                </a:cubicBezTo>
                <a:cubicBezTo>
                  <a:pt x="3264123" y="2984508"/>
                  <a:pt x="3269478" y="2958080"/>
                  <a:pt x="3291348" y="2897935"/>
                </a:cubicBezTo>
                <a:cubicBezTo>
                  <a:pt x="3310319" y="2632332"/>
                  <a:pt x="3292823" y="2729563"/>
                  <a:pt x="3318180" y="2602775"/>
                </a:cubicBezTo>
                <a:cubicBezTo>
                  <a:pt x="3315199" y="2531221"/>
                  <a:pt x="3314163" y="2459559"/>
                  <a:pt x="3309236" y="2388113"/>
                </a:cubicBezTo>
                <a:cubicBezTo>
                  <a:pt x="3308190" y="2372947"/>
                  <a:pt x="3301027" y="2358576"/>
                  <a:pt x="3300292" y="2343392"/>
                </a:cubicBezTo>
                <a:cubicBezTo>
                  <a:pt x="3292074" y="2173545"/>
                  <a:pt x="3290244" y="2003434"/>
                  <a:pt x="3282404" y="1833570"/>
                </a:cubicBezTo>
                <a:cubicBezTo>
                  <a:pt x="3281296" y="1809559"/>
                  <a:pt x="3276268" y="1785888"/>
                  <a:pt x="3273460" y="1762016"/>
                </a:cubicBezTo>
                <a:cubicBezTo>
                  <a:pt x="3270306" y="1735203"/>
                  <a:pt x="3267497" y="1708351"/>
                  <a:pt x="3264516" y="1681518"/>
                </a:cubicBezTo>
                <a:cubicBezTo>
                  <a:pt x="3276558" y="1440669"/>
                  <a:pt x="3269902" y="1541736"/>
                  <a:pt x="3291348" y="1270083"/>
                </a:cubicBezTo>
                <a:cubicBezTo>
                  <a:pt x="3294173" y="1234293"/>
                  <a:pt x="3286959" y="1196085"/>
                  <a:pt x="3300292" y="1162752"/>
                </a:cubicBezTo>
                <a:cubicBezTo>
                  <a:pt x="3306255" y="1147845"/>
                  <a:pt x="3313769" y="1133468"/>
                  <a:pt x="3318180" y="1118030"/>
                </a:cubicBezTo>
                <a:cubicBezTo>
                  <a:pt x="3320521" y="1109835"/>
                  <a:pt x="3341098" y="1016289"/>
                  <a:pt x="3345011" y="992811"/>
                </a:cubicBezTo>
                <a:cubicBezTo>
                  <a:pt x="3348477" y="972016"/>
                  <a:pt x="3350291" y="950962"/>
                  <a:pt x="3353955" y="930201"/>
                </a:cubicBezTo>
                <a:cubicBezTo>
                  <a:pt x="3359239" y="900259"/>
                  <a:pt x="3363491" y="869994"/>
                  <a:pt x="3371843" y="840759"/>
                </a:cubicBezTo>
                <a:cubicBezTo>
                  <a:pt x="3393108" y="766329"/>
                  <a:pt x="3384467" y="799206"/>
                  <a:pt x="3398674" y="742372"/>
                </a:cubicBezTo>
                <a:cubicBezTo>
                  <a:pt x="3401655" y="715539"/>
                  <a:pt x="3403800" y="688600"/>
                  <a:pt x="3407618" y="661874"/>
                </a:cubicBezTo>
                <a:cubicBezTo>
                  <a:pt x="3409768" y="646825"/>
                  <a:pt x="3416562" y="632355"/>
                  <a:pt x="3416562" y="617153"/>
                </a:cubicBezTo>
                <a:cubicBezTo>
                  <a:pt x="3416562" y="503820"/>
                  <a:pt x="3412883" y="390482"/>
                  <a:pt x="3407618" y="277271"/>
                </a:cubicBezTo>
                <a:cubicBezTo>
                  <a:pt x="3405238" y="226110"/>
                  <a:pt x="3407879" y="235618"/>
                  <a:pt x="3371843" y="223606"/>
                </a:cubicBezTo>
                <a:cubicBezTo>
                  <a:pt x="3362899" y="217643"/>
                  <a:pt x="3354626" y="210525"/>
                  <a:pt x="3345011" y="205717"/>
                </a:cubicBezTo>
                <a:cubicBezTo>
                  <a:pt x="3336579" y="201501"/>
                  <a:pt x="3326365" y="201450"/>
                  <a:pt x="3318180" y="196773"/>
                </a:cubicBezTo>
                <a:cubicBezTo>
                  <a:pt x="3305237" y="189377"/>
                  <a:pt x="3295045" y="177841"/>
                  <a:pt x="3282404" y="169940"/>
                </a:cubicBezTo>
                <a:cubicBezTo>
                  <a:pt x="3271098" y="162873"/>
                  <a:pt x="3258553" y="158015"/>
                  <a:pt x="3246628" y="152052"/>
                </a:cubicBezTo>
                <a:cubicBezTo>
                  <a:pt x="3166591" y="72012"/>
                  <a:pt x="3221990" y="120398"/>
                  <a:pt x="3166134" y="80498"/>
                </a:cubicBezTo>
                <a:cubicBezTo>
                  <a:pt x="3160689" y="76609"/>
                  <a:pt x="3114688" y="40738"/>
                  <a:pt x="3103526" y="35777"/>
                </a:cubicBezTo>
                <a:cubicBezTo>
                  <a:pt x="3058304" y="15677"/>
                  <a:pt x="3043798" y="17598"/>
                  <a:pt x="2996200" y="8944"/>
                </a:cubicBezTo>
                <a:cubicBezTo>
                  <a:pt x="2981243" y="6225"/>
                  <a:pt x="2966387" y="2981"/>
                  <a:pt x="2951480" y="0"/>
                </a:cubicBezTo>
                <a:cubicBezTo>
                  <a:pt x="2912723" y="2981"/>
                  <a:pt x="2873490" y="2188"/>
                  <a:pt x="2835210" y="8944"/>
                </a:cubicBezTo>
                <a:cubicBezTo>
                  <a:pt x="2778165" y="19011"/>
                  <a:pt x="2816226" y="25921"/>
                  <a:pt x="2781547" y="53665"/>
                </a:cubicBezTo>
                <a:cubicBezTo>
                  <a:pt x="2774185" y="59555"/>
                  <a:pt x="2763659" y="59628"/>
                  <a:pt x="2754715" y="62610"/>
                </a:cubicBezTo>
                <a:cubicBezTo>
                  <a:pt x="2748752" y="71554"/>
                  <a:pt x="2743542" y="81048"/>
                  <a:pt x="2736827" y="89442"/>
                </a:cubicBezTo>
                <a:cubicBezTo>
                  <a:pt x="2731559" y="96027"/>
                  <a:pt x="2722711" y="99789"/>
                  <a:pt x="2718940" y="107331"/>
                </a:cubicBezTo>
                <a:cubicBezTo>
                  <a:pt x="2686289" y="172639"/>
                  <a:pt x="2744195" y="117459"/>
                  <a:pt x="2674220" y="169940"/>
                </a:cubicBezTo>
                <a:cubicBezTo>
                  <a:pt x="2665276" y="184847"/>
                  <a:pt x="2658248" y="201087"/>
                  <a:pt x="2647388" y="214662"/>
                </a:cubicBezTo>
                <a:cubicBezTo>
                  <a:pt x="2634219" y="231124"/>
                  <a:pt x="2617575" y="244476"/>
                  <a:pt x="2602669" y="259383"/>
                </a:cubicBezTo>
                <a:cubicBezTo>
                  <a:pt x="2593725" y="268327"/>
                  <a:pt x="2582345" y="275369"/>
                  <a:pt x="2575837" y="286216"/>
                </a:cubicBezTo>
                <a:cubicBezTo>
                  <a:pt x="2566893" y="301123"/>
                  <a:pt x="2558219" y="316195"/>
                  <a:pt x="2549006" y="330937"/>
                </a:cubicBezTo>
                <a:cubicBezTo>
                  <a:pt x="2543309" y="340053"/>
                  <a:pt x="2536265" y="348333"/>
                  <a:pt x="2531118" y="357770"/>
                </a:cubicBezTo>
                <a:cubicBezTo>
                  <a:pt x="2518349" y="381181"/>
                  <a:pt x="2510133" y="407136"/>
                  <a:pt x="2495342" y="429324"/>
                </a:cubicBezTo>
                <a:cubicBezTo>
                  <a:pt x="2469186" y="468560"/>
                  <a:pt x="2483904" y="447557"/>
                  <a:pt x="2450623" y="491933"/>
                </a:cubicBezTo>
                <a:cubicBezTo>
                  <a:pt x="2444948" y="514633"/>
                  <a:pt x="2436888" y="553720"/>
                  <a:pt x="2423791" y="572432"/>
                </a:cubicBezTo>
                <a:cubicBezTo>
                  <a:pt x="2411702" y="589703"/>
                  <a:pt x="2392241" y="600691"/>
                  <a:pt x="2379072" y="617153"/>
                </a:cubicBezTo>
                <a:cubicBezTo>
                  <a:pt x="2367147" y="632060"/>
                  <a:pt x="2354751" y="646602"/>
                  <a:pt x="2343297" y="661874"/>
                </a:cubicBezTo>
                <a:cubicBezTo>
                  <a:pt x="2306943" y="710349"/>
                  <a:pt x="2330779" y="701226"/>
                  <a:pt x="2262802" y="769205"/>
                </a:cubicBezTo>
                <a:cubicBezTo>
                  <a:pt x="2229709" y="802299"/>
                  <a:pt x="2232949" y="797084"/>
                  <a:pt x="2200194" y="840759"/>
                </a:cubicBezTo>
                <a:cubicBezTo>
                  <a:pt x="2193745" y="849359"/>
                  <a:pt x="2188555" y="858845"/>
                  <a:pt x="2182307" y="867592"/>
                </a:cubicBezTo>
                <a:cubicBezTo>
                  <a:pt x="2173643" y="879722"/>
                  <a:pt x="2164023" y="891157"/>
                  <a:pt x="2155475" y="903369"/>
                </a:cubicBezTo>
                <a:cubicBezTo>
                  <a:pt x="2143147" y="920982"/>
                  <a:pt x="2134902" y="941832"/>
                  <a:pt x="2119700" y="957034"/>
                </a:cubicBezTo>
                <a:cubicBezTo>
                  <a:pt x="2086611" y="990125"/>
                  <a:pt x="2106489" y="967907"/>
                  <a:pt x="2066036" y="1028588"/>
                </a:cubicBezTo>
                <a:cubicBezTo>
                  <a:pt x="2060073" y="1037532"/>
                  <a:pt x="2052955" y="1045806"/>
                  <a:pt x="2048148" y="1055421"/>
                </a:cubicBezTo>
                <a:cubicBezTo>
                  <a:pt x="2042186" y="1067347"/>
                  <a:pt x="2034477" y="1078549"/>
                  <a:pt x="2030261" y="1091198"/>
                </a:cubicBezTo>
                <a:cubicBezTo>
                  <a:pt x="2022487" y="1114522"/>
                  <a:pt x="2026010" y="1142296"/>
                  <a:pt x="2012373" y="1162752"/>
                </a:cubicBezTo>
                <a:cubicBezTo>
                  <a:pt x="1987089" y="1200678"/>
                  <a:pt x="1999292" y="1179969"/>
                  <a:pt x="1976597" y="1225361"/>
                </a:cubicBezTo>
                <a:cubicBezTo>
                  <a:pt x="1973616" y="1237287"/>
                  <a:pt x="1972646" y="1249905"/>
                  <a:pt x="1967654" y="1261138"/>
                </a:cubicBezTo>
                <a:cubicBezTo>
                  <a:pt x="1962737" y="1272202"/>
                  <a:pt x="1933495" y="1317906"/>
                  <a:pt x="1922934" y="1332692"/>
                </a:cubicBezTo>
                <a:cubicBezTo>
                  <a:pt x="1914270" y="1344822"/>
                  <a:pt x="1906642" y="1357928"/>
                  <a:pt x="1896102" y="1368469"/>
                </a:cubicBezTo>
                <a:cubicBezTo>
                  <a:pt x="1888501" y="1376070"/>
                  <a:pt x="1878215" y="1380395"/>
                  <a:pt x="1869271" y="1386358"/>
                </a:cubicBezTo>
                <a:cubicBezTo>
                  <a:pt x="1863308" y="1395302"/>
                  <a:pt x="1857833" y="1404591"/>
                  <a:pt x="1851383" y="1413191"/>
                </a:cubicBezTo>
                <a:cubicBezTo>
                  <a:pt x="1823440" y="1450450"/>
                  <a:pt x="1812858" y="1453321"/>
                  <a:pt x="1797720" y="1493689"/>
                </a:cubicBezTo>
                <a:cubicBezTo>
                  <a:pt x="1793404" y="1505199"/>
                  <a:pt x="1793768" y="1518233"/>
                  <a:pt x="1788776" y="1529466"/>
                </a:cubicBezTo>
                <a:cubicBezTo>
                  <a:pt x="1781716" y="1545352"/>
                  <a:pt x="1770268" y="1558925"/>
                  <a:pt x="1761944" y="1574187"/>
                </a:cubicBezTo>
                <a:cubicBezTo>
                  <a:pt x="1725220" y="1641517"/>
                  <a:pt x="1751836" y="1611128"/>
                  <a:pt x="1717225" y="1645741"/>
                </a:cubicBezTo>
                <a:cubicBezTo>
                  <a:pt x="1711262" y="1663629"/>
                  <a:pt x="1707769" y="1682541"/>
                  <a:pt x="1699337" y="1699406"/>
                </a:cubicBezTo>
                <a:cubicBezTo>
                  <a:pt x="1695566" y="1706948"/>
                  <a:pt x="1686717" y="1710710"/>
                  <a:pt x="1681449" y="1717295"/>
                </a:cubicBezTo>
                <a:cubicBezTo>
                  <a:pt x="1624843" y="1788058"/>
                  <a:pt x="1712240" y="1691809"/>
                  <a:pt x="1636730" y="1779905"/>
                </a:cubicBezTo>
                <a:cubicBezTo>
                  <a:pt x="1628498" y="1789509"/>
                  <a:pt x="1618842" y="1797793"/>
                  <a:pt x="1609898" y="1806737"/>
                </a:cubicBezTo>
                <a:cubicBezTo>
                  <a:pt x="1562333" y="1901875"/>
                  <a:pt x="1617824" y="1800312"/>
                  <a:pt x="1574123" y="1860403"/>
                </a:cubicBezTo>
                <a:cubicBezTo>
                  <a:pt x="1555156" y="1886484"/>
                  <a:pt x="1543261" y="1918097"/>
                  <a:pt x="1520459" y="1940901"/>
                </a:cubicBezTo>
                <a:cubicBezTo>
                  <a:pt x="1486119" y="1975245"/>
                  <a:pt x="1518534" y="1940488"/>
                  <a:pt x="1484684" y="1985622"/>
                </a:cubicBezTo>
                <a:cubicBezTo>
                  <a:pt x="1473230" y="2000894"/>
                  <a:pt x="1460833" y="2015436"/>
                  <a:pt x="1448908" y="2030343"/>
                </a:cubicBezTo>
                <a:cubicBezTo>
                  <a:pt x="1442946" y="2045250"/>
                  <a:pt x="1436508" y="2059976"/>
                  <a:pt x="1431021" y="2075065"/>
                </a:cubicBezTo>
                <a:cubicBezTo>
                  <a:pt x="1424577" y="2092786"/>
                  <a:pt x="1419096" y="2110842"/>
                  <a:pt x="1413133" y="2128730"/>
                </a:cubicBezTo>
                <a:cubicBezTo>
                  <a:pt x="1410152" y="2137674"/>
                  <a:pt x="1408405" y="2147130"/>
                  <a:pt x="1404189" y="2155563"/>
                </a:cubicBezTo>
                <a:cubicBezTo>
                  <a:pt x="1392264" y="2179414"/>
                  <a:pt x="1383205" y="2204929"/>
                  <a:pt x="1368414" y="2227117"/>
                </a:cubicBezTo>
                <a:cubicBezTo>
                  <a:pt x="1362451" y="2236061"/>
                  <a:pt x="1357408" y="2245692"/>
                  <a:pt x="1350526" y="2253950"/>
                </a:cubicBezTo>
                <a:cubicBezTo>
                  <a:pt x="1342429" y="2263667"/>
                  <a:pt x="1332638" y="2271838"/>
                  <a:pt x="1323694" y="2280782"/>
                </a:cubicBezTo>
                <a:cubicBezTo>
                  <a:pt x="1289086" y="2367306"/>
                  <a:pt x="1327286" y="2284338"/>
                  <a:pt x="1270031" y="2370225"/>
                </a:cubicBezTo>
                <a:cubicBezTo>
                  <a:pt x="1262635" y="2381319"/>
                  <a:pt x="1259893" y="2395152"/>
                  <a:pt x="1252143" y="2406002"/>
                </a:cubicBezTo>
                <a:cubicBezTo>
                  <a:pt x="1244791" y="2416295"/>
                  <a:pt x="1233077" y="2422850"/>
                  <a:pt x="1225311" y="2432835"/>
                </a:cubicBezTo>
                <a:cubicBezTo>
                  <a:pt x="1138146" y="2544909"/>
                  <a:pt x="1248696" y="2427337"/>
                  <a:pt x="1135873" y="2540165"/>
                </a:cubicBezTo>
                <a:cubicBezTo>
                  <a:pt x="1129910" y="2546128"/>
                  <a:pt x="1125216" y="2553715"/>
                  <a:pt x="1117985" y="2558054"/>
                </a:cubicBezTo>
                <a:cubicBezTo>
                  <a:pt x="1103078" y="2566998"/>
                  <a:pt x="1086840" y="2574027"/>
                  <a:pt x="1073265" y="2584887"/>
                </a:cubicBezTo>
                <a:cubicBezTo>
                  <a:pt x="1056804" y="2598057"/>
                  <a:pt x="1045411" y="2616959"/>
                  <a:pt x="1028546" y="2629608"/>
                </a:cubicBezTo>
                <a:cubicBezTo>
                  <a:pt x="1016621" y="2638552"/>
                  <a:pt x="1005412" y="2648540"/>
                  <a:pt x="992771" y="2656441"/>
                </a:cubicBezTo>
                <a:cubicBezTo>
                  <a:pt x="967511" y="2672229"/>
                  <a:pt x="956245" y="2674579"/>
                  <a:pt x="930163" y="2683273"/>
                </a:cubicBezTo>
                <a:cubicBezTo>
                  <a:pt x="924201" y="2692217"/>
                  <a:pt x="919877" y="2702505"/>
                  <a:pt x="912276" y="2710106"/>
                </a:cubicBezTo>
                <a:cubicBezTo>
                  <a:pt x="889246" y="2733137"/>
                  <a:pt x="872721" y="2730540"/>
                  <a:pt x="840725" y="2736939"/>
                </a:cubicBezTo>
                <a:cubicBezTo>
                  <a:pt x="839026" y="2738213"/>
                  <a:pt x="731206" y="2821148"/>
                  <a:pt x="715510" y="2826381"/>
                </a:cubicBezTo>
                <a:cubicBezTo>
                  <a:pt x="677018" y="2839214"/>
                  <a:pt x="697825" y="2833039"/>
                  <a:pt x="652903" y="2844270"/>
                </a:cubicBezTo>
                <a:cubicBezTo>
                  <a:pt x="562983" y="2889231"/>
                  <a:pt x="676435" y="2836426"/>
                  <a:pt x="572408" y="2871103"/>
                </a:cubicBezTo>
                <a:cubicBezTo>
                  <a:pt x="545284" y="2880145"/>
                  <a:pt x="533000" y="2892603"/>
                  <a:pt x="509801" y="2906880"/>
                </a:cubicBezTo>
                <a:cubicBezTo>
                  <a:pt x="480191" y="2925102"/>
                  <a:pt x="450329" y="2942917"/>
                  <a:pt x="420362" y="2960545"/>
                </a:cubicBezTo>
                <a:cubicBezTo>
                  <a:pt x="399645" y="2972732"/>
                  <a:pt x="376984" y="2981900"/>
                  <a:pt x="357755" y="2996322"/>
                </a:cubicBezTo>
                <a:lnTo>
                  <a:pt x="321979" y="3023155"/>
                </a:lnTo>
                <a:cubicBezTo>
                  <a:pt x="259133" y="3019227"/>
                  <a:pt x="173875" y="3005004"/>
                  <a:pt x="107326" y="3023155"/>
                </a:cubicBezTo>
                <a:cubicBezTo>
                  <a:pt x="96956" y="3025983"/>
                  <a:pt x="89828" y="3035710"/>
                  <a:pt x="80495" y="3041043"/>
                </a:cubicBezTo>
                <a:cubicBezTo>
                  <a:pt x="1063" y="3086434"/>
                  <a:pt x="83257" y="3033239"/>
                  <a:pt x="17888" y="3076820"/>
                </a:cubicBezTo>
                <a:cubicBezTo>
                  <a:pt x="11925" y="3085764"/>
                  <a:pt x="0" y="3092903"/>
                  <a:pt x="0" y="3103653"/>
                </a:cubicBezTo>
                <a:cubicBezTo>
                  <a:pt x="0" y="3120129"/>
                  <a:pt x="13748" y="3164193"/>
                  <a:pt x="35775" y="3175207"/>
                </a:cubicBezTo>
                <a:cubicBezTo>
                  <a:pt x="73875" y="3194258"/>
                  <a:pt x="118086" y="3211347"/>
                  <a:pt x="160990" y="3219928"/>
                </a:cubicBezTo>
                <a:cubicBezTo>
                  <a:pt x="178772" y="3223484"/>
                  <a:pt x="196765" y="3225891"/>
                  <a:pt x="214653" y="3228872"/>
                </a:cubicBezTo>
                <a:lnTo>
                  <a:pt x="822837" y="3210984"/>
                </a:lnTo>
                <a:cubicBezTo>
                  <a:pt x="832793" y="3210591"/>
                  <a:pt x="942962" y="3195647"/>
                  <a:pt x="956995" y="3193095"/>
                </a:cubicBezTo>
                <a:cubicBezTo>
                  <a:pt x="969089" y="3190896"/>
                  <a:pt x="980498" y="3184833"/>
                  <a:pt x="992771" y="3184151"/>
                </a:cubicBezTo>
                <a:cubicBezTo>
                  <a:pt x="1141725" y="3175876"/>
                  <a:pt x="1439965" y="3166263"/>
                  <a:pt x="1439965" y="3166263"/>
                </a:cubicBezTo>
                <a:cubicBezTo>
                  <a:pt x="1666876" y="3120875"/>
                  <a:pt x="1423520" y="3166263"/>
                  <a:pt x="2030261" y="3166263"/>
                </a:cubicBezTo>
                <a:cubicBezTo>
                  <a:pt x="2185317" y="3166263"/>
                  <a:pt x="2340315" y="3160300"/>
                  <a:pt x="2495342" y="3157318"/>
                </a:cubicBezTo>
                <a:cubicBezTo>
                  <a:pt x="2672065" y="3118046"/>
                  <a:pt x="2559085" y="3135441"/>
                  <a:pt x="2879929" y="3157318"/>
                </a:cubicBezTo>
                <a:cubicBezTo>
                  <a:pt x="2909821" y="3159356"/>
                  <a:pt x="2939738" y="3161818"/>
                  <a:pt x="2969368" y="3166263"/>
                </a:cubicBezTo>
                <a:cubicBezTo>
                  <a:pt x="2999435" y="3170773"/>
                  <a:pt x="3058807" y="3184151"/>
                  <a:pt x="3058807" y="3184151"/>
                </a:cubicBezTo>
                <a:cubicBezTo>
                  <a:pt x="3109489" y="3181170"/>
                  <a:pt x="3166916" y="3200645"/>
                  <a:pt x="3210853" y="3175207"/>
                </a:cubicBezTo>
                <a:cubicBezTo>
                  <a:pt x="3237166" y="3159973"/>
                  <a:pt x="3219800" y="3114824"/>
                  <a:pt x="3228741" y="3085764"/>
                </a:cubicBezTo>
                <a:cubicBezTo>
                  <a:pt x="3231902" y="3075490"/>
                  <a:pt x="3238539" y="3066010"/>
                  <a:pt x="3246628" y="3058932"/>
                </a:cubicBezTo>
                <a:cubicBezTo>
                  <a:pt x="3267393" y="3040762"/>
                  <a:pt x="3327147" y="3006071"/>
                  <a:pt x="3353955" y="2996322"/>
                </a:cubicBezTo>
                <a:cubicBezTo>
                  <a:pt x="3368241" y="2991127"/>
                  <a:pt x="3383834" y="2990676"/>
                  <a:pt x="3398674" y="2987378"/>
                </a:cubicBezTo>
                <a:cubicBezTo>
                  <a:pt x="3410674" y="2984711"/>
                  <a:pt x="3422525" y="2981415"/>
                  <a:pt x="3434450" y="2978433"/>
                </a:cubicBezTo>
                <a:cubicBezTo>
                  <a:pt x="3437431" y="2951600"/>
                  <a:pt x="3444813" y="2924895"/>
                  <a:pt x="3443394" y="2897935"/>
                </a:cubicBezTo>
                <a:cubicBezTo>
                  <a:pt x="3441796" y="2867573"/>
                  <a:pt x="3435732" y="2837126"/>
                  <a:pt x="3425506" y="2808493"/>
                </a:cubicBezTo>
                <a:cubicBezTo>
                  <a:pt x="3374940" y="2666901"/>
                  <a:pt x="3403590" y="2721279"/>
                  <a:pt x="3353955" y="2638552"/>
                </a:cubicBezTo>
                <a:cubicBezTo>
                  <a:pt x="3356936" y="2453704"/>
                  <a:pt x="3357694" y="2268807"/>
                  <a:pt x="3362899" y="2084009"/>
                </a:cubicBezTo>
                <a:cubicBezTo>
                  <a:pt x="3363659" y="2057022"/>
                  <a:pt x="3368494" y="2030300"/>
                  <a:pt x="3371843" y="2003511"/>
                </a:cubicBezTo>
                <a:cubicBezTo>
                  <a:pt x="3377598" y="1957473"/>
                  <a:pt x="3382271" y="1931997"/>
                  <a:pt x="3389731" y="1887236"/>
                </a:cubicBezTo>
                <a:cubicBezTo>
                  <a:pt x="3392712" y="1732202"/>
                  <a:pt x="3393675" y="1577117"/>
                  <a:pt x="3398674" y="1422135"/>
                </a:cubicBezTo>
                <a:cubicBezTo>
                  <a:pt x="3400177" y="1375541"/>
                  <a:pt x="3411790" y="1308862"/>
                  <a:pt x="3416562" y="1261138"/>
                </a:cubicBezTo>
                <a:cubicBezTo>
                  <a:pt x="3420134" y="1225415"/>
                  <a:pt x="3422102" y="1189546"/>
                  <a:pt x="3425506" y="1153807"/>
                </a:cubicBezTo>
                <a:cubicBezTo>
                  <a:pt x="3429787" y="1108853"/>
                  <a:pt x="3432726" y="1071260"/>
                  <a:pt x="3443394" y="1028588"/>
                </a:cubicBezTo>
                <a:cubicBezTo>
                  <a:pt x="3445681" y="1019441"/>
                  <a:pt x="3449857" y="1010851"/>
                  <a:pt x="3452338" y="1001755"/>
                </a:cubicBezTo>
                <a:cubicBezTo>
                  <a:pt x="3458806" y="978036"/>
                  <a:pt x="3470225" y="930201"/>
                  <a:pt x="3470225" y="930201"/>
                </a:cubicBezTo>
                <a:cubicBezTo>
                  <a:pt x="3481154" y="831833"/>
                  <a:pt x="3484043" y="852922"/>
                  <a:pt x="3470225" y="742372"/>
                </a:cubicBezTo>
                <a:cubicBezTo>
                  <a:pt x="3467521" y="720737"/>
                  <a:pt x="3448585" y="668504"/>
                  <a:pt x="3443394" y="652930"/>
                </a:cubicBezTo>
                <a:cubicBezTo>
                  <a:pt x="3440413" y="643986"/>
                  <a:pt x="3434450" y="635525"/>
                  <a:pt x="3434450" y="626097"/>
                </a:cubicBezTo>
                <a:lnTo>
                  <a:pt x="3434450" y="608208"/>
                </a:ln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867186" y="1914068"/>
            <a:ext cx="2987256" cy="369332"/>
          </a:xfrm>
          <a:prstGeom prst="rect">
            <a:avLst/>
          </a:prstGeom>
          <a:noFill/>
        </p:spPr>
        <p:txBody>
          <a:bodyPr wrap="square" rtlCol="0">
            <a:spAutoFit/>
          </a:bodyPr>
          <a:lstStyle/>
          <a:p>
            <a:r>
              <a:rPr lang="en-US" dirty="0" smtClean="0"/>
              <a:t>That’s P&lt;=zeff1 – P&lt;=zeff2</a:t>
            </a:r>
            <a:endParaRPr lang="en-US" dirty="0"/>
          </a:p>
        </p:txBody>
      </p:sp>
    </p:spTree>
    <p:extLst>
      <p:ext uri="{BB962C8B-B14F-4D97-AF65-F5344CB8AC3E}">
        <p14:creationId xmlns:p14="http://schemas.microsoft.com/office/powerpoint/2010/main" val="1404491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MonteCarlo</a:t>
            </a:r>
            <a:r>
              <a:rPr lang="en-US" dirty="0" smtClean="0"/>
              <a:t> Simulation</a:t>
            </a:r>
            <a:endParaRPr lang="en-US" dirty="0"/>
          </a:p>
        </p:txBody>
      </p:sp>
      <p:sp>
        <p:nvSpPr>
          <p:cNvPr id="3" name="Slide Number Placeholder 2"/>
          <p:cNvSpPr>
            <a:spLocks noGrp="1"/>
          </p:cNvSpPr>
          <p:nvPr>
            <p:ph type="sldNum" sz="quarter" idx="12"/>
          </p:nvPr>
        </p:nvSpPr>
        <p:spPr/>
        <p:txBody>
          <a:bodyPr/>
          <a:lstStyle/>
          <a:p>
            <a:pPr>
              <a:defRPr/>
            </a:pPr>
            <a:fld id="{B4EF40A4-3685-466A-89FD-845C5FAA54BD}" type="slidenum">
              <a:rPr lang="en-US" smtClean="0"/>
              <a:pPr>
                <a:defRPr/>
              </a:pPr>
              <a:t>40</a:t>
            </a:fld>
            <a:endParaRPr lang="en-US"/>
          </a:p>
        </p:txBody>
      </p:sp>
    </p:spTree>
    <p:extLst>
      <p:ext uri="{BB962C8B-B14F-4D97-AF65-F5344CB8AC3E}">
        <p14:creationId xmlns:p14="http://schemas.microsoft.com/office/powerpoint/2010/main" val="3261855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8763000" cy="7848600"/>
          </a:xfrm>
          <a:prstGeom prst="rect">
            <a:avLst/>
          </a:prstGeom>
          <a:noFill/>
        </p:spPr>
        <p:txBody>
          <a:bodyPr>
            <a:spAutoFit/>
          </a:bodyPr>
          <a:lstStyle/>
          <a:p>
            <a:pPr fontAlgn="auto">
              <a:spcBef>
                <a:spcPts val="0"/>
              </a:spcBef>
              <a:spcAft>
                <a:spcPts val="0"/>
              </a:spcAft>
              <a:defRPr/>
            </a:pPr>
            <a:r>
              <a:rPr lang="en-US" b="1" dirty="0">
                <a:latin typeface="+mn-lt"/>
              </a:rPr>
              <a:t>Inference Testing Using Monte Carlo Simulation:</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Assuming a particular probability distribution, Monte Carlo Simulation can be used to construct an arbitrarily large set of M random samples (each with a finite sample size n).   </a:t>
            </a:r>
          </a:p>
          <a:p>
            <a:pPr fontAlgn="auto">
              <a:spcBef>
                <a:spcPts val="0"/>
              </a:spcBef>
              <a:spcAft>
                <a:spcPts val="0"/>
              </a:spcAft>
              <a:defRPr/>
            </a:pPr>
            <a:r>
              <a:rPr lang="en-US" dirty="0">
                <a:latin typeface="+mn-lt"/>
              </a:rPr>
              <a:t>For any test statistic (e.g. </a:t>
            </a:r>
            <a:r>
              <a:rPr lang="el-GR" dirty="0">
                <a:latin typeface="+mn-lt"/>
              </a:rPr>
              <a:t>μ</a:t>
            </a:r>
            <a:r>
              <a:rPr lang="en-US" dirty="0">
                <a:latin typeface="+mn-lt"/>
              </a:rPr>
              <a:t>, </a:t>
            </a:r>
            <a:r>
              <a:rPr lang="el-GR" dirty="0">
                <a:latin typeface="+mn-lt"/>
              </a:rPr>
              <a:t>σ</a:t>
            </a:r>
            <a:r>
              <a:rPr lang="en-US" dirty="0">
                <a:latin typeface="+mn-lt"/>
              </a:rPr>
              <a:t>) that can be calculated from these sample data </a:t>
            </a:r>
            <a:r>
              <a:rPr lang="en-US" dirty="0" smtClean="0">
                <a:latin typeface="+mn-lt"/>
              </a:rPr>
              <a:t>sets, </a:t>
            </a:r>
            <a:r>
              <a:rPr lang="en-US" dirty="0">
                <a:latin typeface="+mn-lt"/>
              </a:rPr>
              <a:t>we can easily construct a set of empirical values defining a rejection region with Type I error </a:t>
            </a:r>
            <a:r>
              <a:rPr lang="el-GR" b="1" dirty="0">
                <a:latin typeface="+mn-lt"/>
              </a:rPr>
              <a:t>α</a:t>
            </a:r>
            <a:r>
              <a:rPr lang="en-US" dirty="0">
                <a:latin typeface="+mn-lt"/>
              </a:rPr>
              <a:t>. </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Procedure for independent  (i.e. non-</a:t>
            </a:r>
            <a:r>
              <a:rPr lang="en-US" dirty="0" err="1">
                <a:latin typeface="+mn-lt"/>
              </a:rPr>
              <a:t>autocorrelated</a:t>
            </a:r>
            <a:r>
              <a:rPr lang="en-US" dirty="0">
                <a:latin typeface="+mn-lt"/>
              </a:rPr>
              <a:t>) data:</a:t>
            </a:r>
          </a:p>
          <a:p>
            <a:pPr fontAlgn="auto">
              <a:spcBef>
                <a:spcPts val="0"/>
              </a:spcBef>
              <a:spcAft>
                <a:spcPts val="0"/>
              </a:spcAft>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Create M random samples, each of sample size n.</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Calculate the test statistic of interest for each sample.</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Rank the M test statistics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Using the </a:t>
            </a:r>
            <a:r>
              <a:rPr lang="en-US" dirty="0" err="1">
                <a:latin typeface="+mn-lt"/>
              </a:rPr>
              <a:t>Cunnane</a:t>
            </a:r>
            <a:r>
              <a:rPr lang="en-US" dirty="0">
                <a:latin typeface="+mn-lt"/>
              </a:rPr>
              <a:t> unbiased </a:t>
            </a:r>
            <a:r>
              <a:rPr lang="en-US" dirty="0" err="1">
                <a:latin typeface="+mn-lt"/>
              </a:rPr>
              <a:t>quantile</a:t>
            </a:r>
            <a:r>
              <a:rPr lang="en-US" dirty="0">
                <a:latin typeface="+mn-lt"/>
              </a:rPr>
              <a:t> estimator, construct the CDF of the M sample test statistics.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Extract the appropriate </a:t>
            </a:r>
            <a:r>
              <a:rPr lang="en-US" dirty="0" err="1">
                <a:latin typeface="+mn-lt"/>
              </a:rPr>
              <a:t>quantile</a:t>
            </a:r>
            <a:r>
              <a:rPr lang="en-US" dirty="0">
                <a:latin typeface="+mn-lt"/>
              </a:rPr>
              <a:t> associated with the Type I error </a:t>
            </a:r>
            <a:r>
              <a:rPr lang="el-GR" b="1" dirty="0">
                <a:latin typeface="+mn-lt"/>
              </a:rPr>
              <a:t>α</a:t>
            </a:r>
            <a:r>
              <a:rPr lang="en-US" b="1" dirty="0">
                <a:latin typeface="+mn-lt"/>
              </a:rPr>
              <a:t>.  </a:t>
            </a:r>
            <a:r>
              <a:rPr lang="en-US" dirty="0">
                <a:latin typeface="+mn-lt"/>
              </a:rPr>
              <a:t>E.g. extract the 5</a:t>
            </a:r>
            <a:r>
              <a:rPr lang="en-US" baseline="30000" dirty="0">
                <a:latin typeface="+mn-lt"/>
              </a:rPr>
              <a:t>th</a:t>
            </a:r>
            <a:r>
              <a:rPr lang="en-US" dirty="0">
                <a:latin typeface="+mn-lt"/>
              </a:rPr>
              <a:t> or 95</a:t>
            </a:r>
            <a:r>
              <a:rPr lang="en-US" baseline="30000" dirty="0">
                <a:latin typeface="+mn-lt"/>
              </a:rPr>
              <a:t>th</a:t>
            </a:r>
            <a:r>
              <a:rPr lang="en-US" dirty="0">
                <a:latin typeface="+mn-lt"/>
              </a:rPr>
              <a:t>  percentile from the CDF  for </a:t>
            </a:r>
            <a:r>
              <a:rPr lang="el-GR" b="1" dirty="0">
                <a:latin typeface="+mn-lt"/>
              </a:rPr>
              <a:t>α</a:t>
            </a:r>
            <a:r>
              <a:rPr lang="en-US" b="1" dirty="0">
                <a:latin typeface="+mn-lt"/>
              </a:rPr>
              <a:t> = 0.05 </a:t>
            </a:r>
            <a:r>
              <a:rPr lang="en-US" dirty="0">
                <a:latin typeface="+mn-lt"/>
              </a:rPr>
              <a:t>for a one-tailed test.</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Compare the test statistic from another data set (with sample of size n), to this rejection value.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41</a:t>
            </a:fld>
            <a:endParaRPr lang="en-US"/>
          </a:p>
        </p:txBody>
      </p:sp>
    </p:spTree>
    <p:extLst>
      <p:ext uri="{BB962C8B-B14F-4D97-AF65-F5344CB8AC3E}">
        <p14:creationId xmlns:p14="http://schemas.microsoft.com/office/powerpoint/2010/main" val="191738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304800"/>
            <a:ext cx="8839200" cy="5632450"/>
          </a:xfrm>
          <a:prstGeom prst="rect">
            <a:avLst/>
          </a:prstGeom>
          <a:noFill/>
        </p:spPr>
        <p:txBody>
          <a:bodyPr>
            <a:spAutoFit/>
          </a:bodyPr>
          <a:lstStyle/>
          <a:p>
            <a:pPr fontAlgn="auto">
              <a:spcBef>
                <a:spcPts val="0"/>
              </a:spcBef>
              <a:spcAft>
                <a:spcPts val="0"/>
              </a:spcAft>
              <a:defRPr/>
            </a:pPr>
            <a:r>
              <a:rPr lang="en-US" b="1" dirty="0">
                <a:latin typeface="+mn-lt"/>
              </a:rPr>
              <a:t>Monte Carlo Type II Error Analysis:</a:t>
            </a: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By constructing N samples of m values from a known probability distribution, we can also estimate the Type II error associated with our Monte Carlo inference test based on a given </a:t>
            </a:r>
            <a:r>
              <a:rPr lang="el-GR" b="1" dirty="0">
                <a:latin typeface="+mn-lt"/>
              </a:rPr>
              <a:t>α</a:t>
            </a:r>
            <a:r>
              <a:rPr lang="en-US" dirty="0">
                <a:latin typeface="+mn-lt"/>
              </a:rPr>
              <a:t> from the previous page.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a:p>
            <a:pPr fontAlgn="auto">
              <a:spcBef>
                <a:spcPts val="0"/>
              </a:spcBef>
              <a:spcAft>
                <a:spcPts val="0"/>
              </a:spcAft>
              <a:defRPr/>
            </a:pPr>
            <a:r>
              <a:rPr lang="en-US" dirty="0">
                <a:latin typeface="+mn-lt"/>
              </a:rPr>
              <a:t>Procedure:</a:t>
            </a:r>
          </a:p>
          <a:p>
            <a:pPr fontAlgn="auto">
              <a:spcBef>
                <a:spcPts val="0"/>
              </a:spcBef>
              <a:spcAft>
                <a:spcPts val="0"/>
              </a:spcAft>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Construct a large random sample with a known change in </a:t>
            </a:r>
            <a:r>
              <a:rPr lang="el-GR" b="1" dirty="0">
                <a:latin typeface="+mn-lt"/>
              </a:rPr>
              <a:t>μ</a:t>
            </a:r>
            <a:r>
              <a:rPr lang="en-US" dirty="0">
                <a:latin typeface="+mn-lt"/>
              </a:rPr>
              <a:t>  and/or  </a:t>
            </a:r>
            <a:r>
              <a:rPr lang="el-GR" b="1" dirty="0">
                <a:latin typeface="+mn-lt"/>
              </a:rPr>
              <a:t>σ</a:t>
            </a:r>
            <a:r>
              <a:rPr lang="en-US" dirty="0">
                <a:latin typeface="+mn-lt"/>
              </a:rPr>
              <a:t>.</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Calculate the test statistic of interest for each of these samples.</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Count how many of these sample statistics are outside the rejection region for a given </a:t>
            </a:r>
            <a:r>
              <a:rPr lang="el-GR" b="1" dirty="0">
                <a:latin typeface="+mn-lt"/>
              </a:rPr>
              <a:t>α</a:t>
            </a:r>
            <a:r>
              <a:rPr lang="en-US" dirty="0">
                <a:latin typeface="+mn-lt"/>
              </a:rPr>
              <a:t> and change in </a:t>
            </a:r>
            <a:r>
              <a:rPr lang="el-GR" b="1" dirty="0">
                <a:latin typeface="+mn-lt"/>
              </a:rPr>
              <a:t>μ</a:t>
            </a:r>
            <a:r>
              <a:rPr lang="en-US" dirty="0">
                <a:latin typeface="+mn-lt"/>
              </a:rPr>
              <a:t>   and/or  </a:t>
            </a:r>
            <a:r>
              <a:rPr lang="el-GR" b="1" dirty="0">
                <a:latin typeface="+mn-lt"/>
              </a:rPr>
              <a:t>σ</a:t>
            </a:r>
            <a:r>
              <a:rPr lang="en-US" dirty="0">
                <a:latin typeface="+mn-lt"/>
              </a:rPr>
              <a:t> using the Monte Carlo analysis from the previous page.</a:t>
            </a:r>
          </a:p>
          <a:p>
            <a:pPr marL="342900" indent="-342900" fontAlgn="auto">
              <a:spcBef>
                <a:spcPts val="0"/>
              </a:spcBef>
              <a:spcAft>
                <a:spcPts val="0"/>
              </a:spcAft>
              <a:buFont typeface="+mj-lt"/>
              <a:buAutoNum type="arabicPeriod"/>
              <a:defRPr/>
            </a:pPr>
            <a:endParaRPr lang="en-US" dirty="0">
              <a:latin typeface="+mn-lt"/>
            </a:endParaRPr>
          </a:p>
          <a:p>
            <a:pPr marL="342900" indent="-342900" fontAlgn="auto">
              <a:spcBef>
                <a:spcPts val="0"/>
              </a:spcBef>
              <a:spcAft>
                <a:spcPts val="0"/>
              </a:spcAft>
              <a:buFont typeface="+mj-lt"/>
              <a:buAutoNum type="arabicPeriod"/>
              <a:defRPr/>
            </a:pPr>
            <a:r>
              <a:rPr lang="en-US" dirty="0">
                <a:latin typeface="+mn-lt"/>
              </a:rPr>
              <a:t>The fraction of the samples outside the rejection region, divided by the total samples is an estimate of </a:t>
            </a:r>
            <a:r>
              <a:rPr lang="el-GR" b="1" dirty="0">
                <a:latin typeface="+mn-lt"/>
              </a:rPr>
              <a:t>Β</a:t>
            </a:r>
            <a:r>
              <a:rPr lang="en-US" b="1" dirty="0">
                <a:latin typeface="+mn-lt"/>
              </a:rPr>
              <a:t>.  </a:t>
            </a:r>
            <a:r>
              <a:rPr lang="en-US" dirty="0">
                <a:latin typeface="+mn-lt"/>
              </a:rPr>
              <a:t>I.e.</a:t>
            </a:r>
          </a:p>
          <a:p>
            <a:pPr fontAlgn="auto">
              <a:spcBef>
                <a:spcPts val="0"/>
              </a:spcBef>
              <a:spcAft>
                <a:spcPts val="0"/>
              </a:spcAft>
              <a:defRPr/>
            </a:pPr>
            <a:endParaRPr lang="en-US" dirty="0">
              <a:latin typeface="+mn-lt"/>
            </a:endParaRPr>
          </a:p>
          <a:p>
            <a:pPr fontAlgn="auto">
              <a:spcBef>
                <a:spcPts val="0"/>
              </a:spcBef>
              <a:spcAft>
                <a:spcPts val="0"/>
              </a:spcAft>
              <a:defRPr/>
            </a:pPr>
            <a:endParaRPr lang="en-US" dirty="0">
              <a:latin typeface="+mn-lt"/>
            </a:endParaRPr>
          </a:p>
        </p:txBody>
      </p:sp>
      <p:sp>
        <p:nvSpPr>
          <p:cNvPr id="7270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7270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5638800"/>
            <a:ext cx="5524500" cy="609600"/>
          </a:xfrm>
          <a:prstGeom prst="rect">
            <a:avLst/>
          </a:prstGeom>
          <a:noFill/>
          <a:ln w="9525">
            <a:noFill/>
            <a:miter lim="800000"/>
            <a:headEnd/>
            <a:tailEnd/>
          </a:ln>
        </p:spPr>
      </p:pic>
      <p:sp>
        <p:nvSpPr>
          <p:cNvPr id="72708" name="Rectangle 3"/>
          <p:cNvSpPr>
            <a:spLocks noChangeArrowheads="1"/>
          </p:cNvSpPr>
          <p:nvPr/>
        </p:nvSpPr>
        <p:spPr bwMode="auto">
          <a:xfrm>
            <a:off x="0" y="1066800"/>
            <a:ext cx="9144000" cy="0"/>
          </a:xfrm>
          <a:prstGeom prst="rect">
            <a:avLst/>
          </a:prstGeom>
          <a:noFill/>
          <a:ln w="9525">
            <a:noFill/>
            <a:miter lim="800000"/>
            <a:headEnd/>
            <a:tailEnd/>
          </a:ln>
        </p:spPr>
        <p:txBody>
          <a:bodyPr wrap="none" anchor="ctr">
            <a:spAutoFit/>
          </a:bodyPr>
          <a:lstStyle/>
          <a:p>
            <a:endParaRPr lang="en-US"/>
          </a:p>
        </p:txBody>
      </p:sp>
      <p:sp>
        <p:nvSpPr>
          <p:cNvPr id="3" name="Slide Number Placeholder 2"/>
          <p:cNvSpPr>
            <a:spLocks noGrp="1"/>
          </p:cNvSpPr>
          <p:nvPr>
            <p:ph type="sldNum" sz="quarter" idx="12"/>
          </p:nvPr>
        </p:nvSpPr>
        <p:spPr/>
        <p:txBody>
          <a:bodyPr/>
          <a:lstStyle/>
          <a:p>
            <a:pPr>
              <a:defRPr/>
            </a:pPr>
            <a:fld id="{23D82150-27AD-43A4-B273-613CC650DAC5}" type="slidenum">
              <a:rPr lang="en-US" smtClean="0"/>
              <a:pPr>
                <a:defRPr/>
              </a:pPr>
              <a:t>42</a:t>
            </a:fld>
            <a:endParaRPr lang="en-US"/>
          </a:p>
        </p:txBody>
      </p:sp>
    </p:spTree>
    <p:extLst>
      <p:ext uri="{BB962C8B-B14F-4D97-AF65-F5344CB8AC3E}">
        <p14:creationId xmlns:p14="http://schemas.microsoft.com/office/powerpoint/2010/main" val="16973067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58037"/>
            <a:ext cx="8229600" cy="1143000"/>
          </a:xfrm>
        </p:spPr>
        <p:txBody>
          <a:bodyPr>
            <a:normAutofit fontScale="90000"/>
          </a:bodyPr>
          <a:lstStyle/>
          <a:p>
            <a:r>
              <a:rPr lang="en-US" dirty="0" smtClean="0"/>
              <a:t>The above is everything you need for homework 2.  Please see the Week 2 labs for further examples and code.</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43</a:t>
            </a:fld>
            <a:endParaRPr lang="en-US"/>
          </a:p>
        </p:txBody>
      </p:sp>
    </p:spTree>
    <p:extLst>
      <p:ext uri="{BB962C8B-B14F-4D97-AF65-F5344CB8AC3E}">
        <p14:creationId xmlns:p14="http://schemas.microsoft.com/office/powerpoint/2010/main" val="243294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0927-115128.jpg"/>
          <p:cNvPicPr>
            <a:picLocks noChangeAspect="1"/>
          </p:cNvPicPr>
          <p:nvPr/>
        </p:nvPicPr>
        <p:blipFill rotWithShape="1">
          <a:blip r:embed="rId2">
            <a:extLst>
              <a:ext uri="{28A0092B-C50C-407E-A947-70E740481C1C}">
                <a14:useLocalDpi xmlns:a14="http://schemas.microsoft.com/office/drawing/2010/main" val="0"/>
              </a:ext>
            </a:extLst>
          </a:blip>
          <a:srcRect l="2851" t="4771" r="3961" b="14564"/>
          <a:stretch/>
        </p:blipFill>
        <p:spPr>
          <a:xfrm>
            <a:off x="6096000" y="2272278"/>
            <a:ext cx="3060495" cy="2034540"/>
          </a:xfrm>
          <a:prstGeom prst="rect">
            <a:avLst/>
          </a:prstGeom>
        </p:spPr>
      </p:pic>
      <p:sp>
        <p:nvSpPr>
          <p:cNvPr id="2" name="Title 1"/>
          <p:cNvSpPr>
            <a:spLocks noGrp="1"/>
          </p:cNvSpPr>
          <p:nvPr>
            <p:ph type="ctrTitle"/>
          </p:nvPr>
        </p:nvSpPr>
        <p:spPr>
          <a:xfrm>
            <a:off x="685800" y="304858"/>
            <a:ext cx="7772400" cy="1470025"/>
          </a:xfrm>
        </p:spPr>
        <p:txBody>
          <a:bodyPr/>
          <a:lstStyle/>
          <a:p>
            <a:r>
              <a:rPr lang="en-US" dirty="0" smtClean="0"/>
              <a:t>ANOVA, Correlation, Linear Regression, </a:t>
            </a:r>
            <a:r>
              <a:rPr lang="en-US" dirty="0" err="1" smtClean="0"/>
              <a:t>Quantile</a:t>
            </a:r>
            <a:r>
              <a:rPr lang="en-US" dirty="0" smtClean="0"/>
              <a:t> Regression</a:t>
            </a:r>
            <a:endParaRPr lang="en-US" dirty="0"/>
          </a:p>
        </p:txBody>
      </p:sp>
      <p:sp>
        <p:nvSpPr>
          <p:cNvPr id="3" name="Subtitle 2"/>
          <p:cNvSpPr>
            <a:spLocks noGrp="1"/>
          </p:cNvSpPr>
          <p:nvPr>
            <p:ph type="subTitle" idx="1"/>
          </p:nvPr>
        </p:nvSpPr>
        <p:spPr>
          <a:xfrm>
            <a:off x="1371600" y="5106294"/>
            <a:ext cx="6400800" cy="1051910"/>
          </a:xfrm>
        </p:spPr>
        <p:txBody>
          <a:bodyPr>
            <a:normAutofit fontScale="92500" lnSpcReduction="10000"/>
          </a:bodyPr>
          <a:lstStyle/>
          <a:p>
            <a:r>
              <a:rPr lang="en-US" dirty="0" smtClean="0"/>
              <a:t>Jessica Lundquist, CEE 465/CEWA 565 </a:t>
            </a:r>
          </a:p>
          <a:p>
            <a:r>
              <a:rPr lang="en-US" dirty="0" smtClean="0"/>
              <a:t>October </a:t>
            </a:r>
            <a:r>
              <a:rPr lang="en-US" dirty="0"/>
              <a:t>8</a:t>
            </a:r>
            <a:r>
              <a:rPr lang="en-US" dirty="0" smtClean="0"/>
              <a:t> and 10, 2019</a:t>
            </a:r>
            <a:endParaRPr lang="en-US" dirty="0"/>
          </a:p>
        </p:txBody>
      </p:sp>
      <p:pic>
        <p:nvPicPr>
          <p:cNvPr id="4" name="Picture 3" descr="080927-2237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0" y="2272277"/>
            <a:ext cx="3048000" cy="2034540"/>
          </a:xfrm>
          <a:prstGeom prst="rect">
            <a:avLst/>
          </a:prstGeom>
        </p:spPr>
      </p:pic>
      <p:pic>
        <p:nvPicPr>
          <p:cNvPr id="7" name="Picture 6" descr="080928-10375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272277"/>
            <a:ext cx="3048000" cy="2034540"/>
          </a:xfrm>
          <a:prstGeom prst="rect">
            <a:avLst/>
          </a:prstGeom>
        </p:spPr>
      </p:pic>
      <p:sp>
        <p:nvSpPr>
          <p:cNvPr id="8" name="Slide Number Placeholder 7"/>
          <p:cNvSpPr>
            <a:spLocks noGrp="1"/>
          </p:cNvSpPr>
          <p:nvPr>
            <p:ph type="sldNum" sz="quarter" idx="12"/>
          </p:nvPr>
        </p:nvSpPr>
        <p:spPr/>
        <p:txBody>
          <a:bodyPr/>
          <a:lstStyle/>
          <a:p>
            <a:fld id="{825417D7-EB89-CE4D-80A3-453D58F188E7}" type="slidenum">
              <a:rPr lang="en-US" smtClean="0"/>
              <a:t>44</a:t>
            </a:fld>
            <a:endParaRPr lang="en-US"/>
          </a:p>
        </p:txBody>
      </p:sp>
    </p:spTree>
    <p:extLst>
      <p:ext uri="{BB962C8B-B14F-4D97-AF65-F5344CB8AC3E}">
        <p14:creationId xmlns:p14="http://schemas.microsoft.com/office/powerpoint/2010/main" val="7427847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185761"/>
            <a:ext cx="7772400" cy="1470025"/>
          </a:xfrm>
        </p:spPr>
        <p:txBody>
          <a:bodyPr>
            <a:normAutofit fontScale="90000"/>
          </a:bodyPr>
          <a:lstStyle/>
          <a:p>
            <a:r>
              <a:rPr lang="en-US" dirty="0" smtClean="0"/>
              <a:t>Analysis of Variance (ANOVA)</a:t>
            </a:r>
            <a:br>
              <a:rPr lang="en-US" dirty="0" smtClean="0"/>
            </a:br>
            <a:r>
              <a:rPr lang="en-US" dirty="0" smtClean="0"/>
              <a:t>(like what we just did but for more than two different samples)</a:t>
            </a:r>
            <a:endParaRPr lang="en-US" dirty="0"/>
          </a:p>
        </p:txBody>
      </p:sp>
      <p:sp>
        <p:nvSpPr>
          <p:cNvPr id="6" name="Subtitle 5"/>
          <p:cNvSpPr>
            <a:spLocks noGrp="1"/>
          </p:cNvSpPr>
          <p:nvPr>
            <p:ph type="subTitle" idx="1"/>
          </p:nvPr>
        </p:nvSpPr>
        <p:spPr>
          <a:xfrm>
            <a:off x="386080" y="3159760"/>
            <a:ext cx="7853680" cy="3312160"/>
          </a:xfrm>
        </p:spPr>
        <p:txBody>
          <a:bodyPr>
            <a:normAutofit fontScale="70000" lnSpcReduction="20000"/>
          </a:bodyPr>
          <a:lstStyle/>
          <a:p>
            <a:r>
              <a:rPr lang="en-US" dirty="0" smtClean="0"/>
              <a:t>See Chapter 7 in the </a:t>
            </a:r>
            <a:r>
              <a:rPr lang="en-US" dirty="0" err="1" smtClean="0"/>
              <a:t>Helsel</a:t>
            </a:r>
            <a:r>
              <a:rPr lang="en-US" dirty="0" smtClean="0"/>
              <a:t> and Hirsch textbook</a:t>
            </a:r>
          </a:p>
          <a:p>
            <a:r>
              <a:rPr lang="en-US" dirty="0" smtClean="0"/>
              <a:t>Can also check out Brandon Foltz on </a:t>
            </a:r>
            <a:r>
              <a:rPr lang="en-US" dirty="0" err="1" smtClean="0"/>
              <a:t>Youtube</a:t>
            </a:r>
            <a:r>
              <a:rPr lang="en-US" dirty="0"/>
              <a:t>:  </a:t>
            </a:r>
            <a:r>
              <a:rPr lang="en-US" dirty="0">
                <a:hlinkClick r:id="rId2"/>
              </a:rPr>
              <a:t>https://www.youtube.com/watch?v=</a:t>
            </a:r>
            <a:r>
              <a:rPr lang="en-US" dirty="0" smtClean="0">
                <a:hlinkClick r:id="rId2"/>
              </a:rPr>
              <a:t>0Vj2V2qRU10</a:t>
            </a:r>
            <a:r>
              <a:rPr lang="en-US" dirty="0" smtClean="0"/>
              <a:t> </a:t>
            </a:r>
          </a:p>
          <a:p>
            <a:r>
              <a:rPr lang="en-US" dirty="0" smtClean="0"/>
              <a:t>Note: We will go over One Factor ANOVA.  There are many variations of ANOVA.</a:t>
            </a:r>
          </a:p>
          <a:p>
            <a:endParaRPr lang="en-US" dirty="0"/>
          </a:p>
          <a:p>
            <a:r>
              <a:rPr lang="en-US" dirty="0" smtClean="0"/>
              <a:t>Note 2:  This is cookbook like.  Don’t panic if you can’t remember how many teaspoons of salt go in a given recipe.  Just remember where you put the recipe and when you want to use it.  Also consider when it’s appropriate to use each test.</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45</a:t>
            </a:fld>
            <a:endParaRPr lang="en-US"/>
          </a:p>
        </p:txBody>
      </p:sp>
    </p:spTree>
    <p:extLst>
      <p:ext uri="{BB962C8B-B14F-4D97-AF65-F5344CB8AC3E}">
        <p14:creationId xmlns:p14="http://schemas.microsoft.com/office/powerpoint/2010/main" val="1707286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(conceptually)</a:t>
            </a:r>
            <a:endParaRPr lang="en-US" dirty="0"/>
          </a:p>
        </p:txBody>
      </p:sp>
      <p:sp>
        <p:nvSpPr>
          <p:cNvPr id="3" name="Content Placeholder 2"/>
          <p:cNvSpPr>
            <a:spLocks noGrp="1"/>
          </p:cNvSpPr>
          <p:nvPr>
            <p:ph idx="1"/>
          </p:nvPr>
        </p:nvSpPr>
        <p:spPr/>
        <p:txBody>
          <a:bodyPr/>
          <a:lstStyle/>
          <a:p>
            <a:r>
              <a:rPr lang="en-US" dirty="0" smtClean="0"/>
              <a:t>Like a sequence of t-tests, but multiple t-tests end up compounding the type I error (end up with a higher level of error than you set up with alpha)</a:t>
            </a:r>
          </a:p>
          <a:p>
            <a:r>
              <a:rPr lang="en-US" dirty="0" smtClean="0"/>
              <a:t>Compares the overall variability among/between means of different groups with the internal spread within each group</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46</a:t>
            </a:fld>
            <a:endParaRPr lang="en-US"/>
          </a:p>
        </p:txBody>
      </p:sp>
    </p:spTree>
    <p:extLst>
      <p:ext uri="{BB962C8B-B14F-4D97-AF65-F5344CB8AC3E}">
        <p14:creationId xmlns:p14="http://schemas.microsoft.com/office/powerpoint/2010/main" val="791521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5417D7-EB89-CE4D-80A3-453D58F188E7}" type="slidenum">
              <a:rPr lang="en-US" smtClean="0"/>
              <a:t>47</a:t>
            </a:fld>
            <a:endParaRPr lang="en-US"/>
          </a:p>
        </p:txBody>
      </p:sp>
      <p:pic>
        <p:nvPicPr>
          <p:cNvPr id="3" name="Picture 2"/>
          <p:cNvPicPr>
            <a:picLocks noChangeAspect="1"/>
          </p:cNvPicPr>
          <p:nvPr/>
        </p:nvPicPr>
        <p:blipFill>
          <a:blip r:embed="rId2"/>
          <a:stretch>
            <a:fillRect/>
          </a:stretch>
        </p:blipFill>
        <p:spPr>
          <a:xfrm>
            <a:off x="0" y="607060"/>
            <a:ext cx="9144000" cy="6354903"/>
          </a:xfrm>
          <a:prstGeom prst="rect">
            <a:avLst/>
          </a:prstGeom>
        </p:spPr>
      </p:pic>
      <p:sp>
        <p:nvSpPr>
          <p:cNvPr id="4" name="TextBox 3"/>
          <p:cNvSpPr txBox="1"/>
          <p:nvPr/>
        </p:nvSpPr>
        <p:spPr>
          <a:xfrm>
            <a:off x="213360" y="111760"/>
            <a:ext cx="6918960" cy="369332"/>
          </a:xfrm>
          <a:prstGeom prst="rect">
            <a:avLst/>
          </a:prstGeom>
          <a:noFill/>
        </p:spPr>
        <p:txBody>
          <a:bodyPr wrap="square" rtlCol="0">
            <a:spAutoFit/>
          </a:bodyPr>
          <a:lstStyle/>
          <a:p>
            <a:r>
              <a:rPr lang="en-US" dirty="0" smtClean="0"/>
              <a:t>Illustration from:  https</a:t>
            </a:r>
            <a:r>
              <a:rPr lang="en-US" dirty="0"/>
              <a:t>://</a:t>
            </a:r>
            <a:r>
              <a:rPr lang="en-US" dirty="0" err="1"/>
              <a:t>en.wikipedia.org</a:t>
            </a:r>
            <a:r>
              <a:rPr lang="en-US" dirty="0"/>
              <a:t>/wiki/</a:t>
            </a:r>
            <a:r>
              <a:rPr lang="en-US" dirty="0" err="1" smtClean="0"/>
              <a:t>Analysis_of_variance</a:t>
            </a:r>
            <a:endParaRPr lang="en-US" dirty="0"/>
          </a:p>
        </p:txBody>
      </p:sp>
    </p:spTree>
    <p:extLst>
      <p:ext uri="{BB962C8B-B14F-4D97-AF65-F5344CB8AC3E}">
        <p14:creationId xmlns:p14="http://schemas.microsoft.com/office/powerpoint/2010/main" val="2402838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25417D7-EB89-CE4D-80A3-453D58F188E7}" type="slidenum">
              <a:rPr lang="en-US" smtClean="0"/>
              <a:t>48</a:t>
            </a:fld>
            <a:endParaRPr lang="en-US"/>
          </a:p>
        </p:txBody>
      </p:sp>
      <p:pic>
        <p:nvPicPr>
          <p:cNvPr id="5" name="Picture 4"/>
          <p:cNvPicPr>
            <a:picLocks noChangeAspect="1"/>
          </p:cNvPicPr>
          <p:nvPr/>
        </p:nvPicPr>
        <p:blipFill>
          <a:blip r:embed="rId2"/>
          <a:stretch>
            <a:fillRect/>
          </a:stretch>
        </p:blipFill>
        <p:spPr>
          <a:xfrm>
            <a:off x="0" y="1556693"/>
            <a:ext cx="9144000" cy="5301307"/>
          </a:xfrm>
          <a:prstGeom prst="rect">
            <a:avLst/>
          </a:prstGeom>
        </p:spPr>
      </p:pic>
      <p:sp>
        <p:nvSpPr>
          <p:cNvPr id="6" name="TextBox 5"/>
          <p:cNvSpPr txBox="1"/>
          <p:nvPr/>
        </p:nvSpPr>
        <p:spPr>
          <a:xfrm>
            <a:off x="213360" y="111760"/>
            <a:ext cx="6918960" cy="369332"/>
          </a:xfrm>
          <a:prstGeom prst="rect">
            <a:avLst/>
          </a:prstGeom>
          <a:noFill/>
        </p:spPr>
        <p:txBody>
          <a:bodyPr wrap="square" rtlCol="0">
            <a:spAutoFit/>
          </a:bodyPr>
          <a:lstStyle/>
          <a:p>
            <a:r>
              <a:rPr lang="en-US" dirty="0" smtClean="0"/>
              <a:t>Illustration from:  https</a:t>
            </a:r>
            <a:r>
              <a:rPr lang="en-US" dirty="0"/>
              <a:t>://</a:t>
            </a:r>
            <a:r>
              <a:rPr lang="en-US" dirty="0" err="1"/>
              <a:t>en.wikipedia.org</a:t>
            </a:r>
            <a:r>
              <a:rPr lang="en-US" dirty="0"/>
              <a:t>/wiki/</a:t>
            </a:r>
            <a:r>
              <a:rPr lang="en-US" dirty="0" err="1" smtClean="0"/>
              <a:t>Analysis_of_variance</a:t>
            </a:r>
            <a:endParaRPr lang="en-US" dirty="0"/>
          </a:p>
        </p:txBody>
      </p:sp>
    </p:spTree>
    <p:extLst>
      <p:ext uri="{BB962C8B-B14F-4D97-AF65-F5344CB8AC3E}">
        <p14:creationId xmlns:p14="http://schemas.microsoft.com/office/powerpoint/2010/main" val="381513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5417D7-EB89-CE4D-80A3-453D58F188E7}" type="slidenum">
              <a:rPr lang="en-US" smtClean="0"/>
              <a:t>49</a:t>
            </a:fld>
            <a:endParaRPr lang="en-US"/>
          </a:p>
        </p:txBody>
      </p:sp>
      <p:pic>
        <p:nvPicPr>
          <p:cNvPr id="3" name="Picture 2"/>
          <p:cNvPicPr>
            <a:picLocks noChangeAspect="1"/>
          </p:cNvPicPr>
          <p:nvPr/>
        </p:nvPicPr>
        <p:blipFill>
          <a:blip r:embed="rId2"/>
          <a:stretch>
            <a:fillRect/>
          </a:stretch>
        </p:blipFill>
        <p:spPr>
          <a:xfrm>
            <a:off x="0" y="1087120"/>
            <a:ext cx="9144000" cy="5426657"/>
          </a:xfrm>
          <a:prstGeom prst="rect">
            <a:avLst/>
          </a:prstGeom>
        </p:spPr>
      </p:pic>
      <p:sp>
        <p:nvSpPr>
          <p:cNvPr id="4" name="TextBox 3"/>
          <p:cNvSpPr txBox="1"/>
          <p:nvPr/>
        </p:nvSpPr>
        <p:spPr>
          <a:xfrm>
            <a:off x="213360" y="111760"/>
            <a:ext cx="6918960" cy="369332"/>
          </a:xfrm>
          <a:prstGeom prst="rect">
            <a:avLst/>
          </a:prstGeom>
          <a:noFill/>
        </p:spPr>
        <p:txBody>
          <a:bodyPr wrap="square" rtlCol="0">
            <a:spAutoFit/>
          </a:bodyPr>
          <a:lstStyle/>
          <a:p>
            <a:r>
              <a:rPr lang="en-US" dirty="0" smtClean="0"/>
              <a:t>Illustration from:  https</a:t>
            </a:r>
            <a:r>
              <a:rPr lang="en-US" dirty="0"/>
              <a:t>://</a:t>
            </a:r>
            <a:r>
              <a:rPr lang="en-US" dirty="0" err="1"/>
              <a:t>en.wikipedia.org</a:t>
            </a:r>
            <a:r>
              <a:rPr lang="en-US" dirty="0"/>
              <a:t>/wiki/</a:t>
            </a:r>
            <a:r>
              <a:rPr lang="en-US" dirty="0" err="1" smtClean="0"/>
              <a:t>Analysis_of_variance</a:t>
            </a:r>
            <a:endParaRPr lang="en-US" dirty="0"/>
          </a:p>
        </p:txBody>
      </p:sp>
    </p:spTree>
    <p:extLst>
      <p:ext uri="{BB962C8B-B14F-4D97-AF65-F5344CB8AC3E}">
        <p14:creationId xmlns:p14="http://schemas.microsoft.com/office/powerpoint/2010/main" val="3025607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One-sided vs. two-sided tests</a:t>
            </a:r>
            <a:endParaRPr lang="en-US" dirty="0"/>
          </a:p>
        </p:txBody>
      </p:sp>
      <p:sp>
        <p:nvSpPr>
          <p:cNvPr id="3" name="Content Placeholder 2"/>
          <p:cNvSpPr>
            <a:spLocks noGrp="1"/>
          </p:cNvSpPr>
          <p:nvPr>
            <p:ph idx="1"/>
          </p:nvPr>
        </p:nvSpPr>
        <p:spPr/>
        <p:txBody>
          <a:bodyPr/>
          <a:lstStyle/>
          <a:p>
            <a:r>
              <a:rPr lang="en-US" dirty="0" smtClean="0"/>
              <a:t>What is the p-value?</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5</a:t>
            </a:fld>
            <a:endParaRPr lang="en-US"/>
          </a:p>
        </p:txBody>
      </p:sp>
    </p:spTree>
    <p:extLst>
      <p:ext uri="{BB962C8B-B14F-4D97-AF65-F5344CB8AC3E}">
        <p14:creationId xmlns:p14="http://schemas.microsoft.com/office/powerpoint/2010/main" val="382068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We think plants will grow to different heights with different fertilizer treatment.</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50</a:t>
            </a:fld>
            <a:endParaRPr lang="en-US"/>
          </a:p>
        </p:txBody>
      </p:sp>
      <p:pic>
        <p:nvPicPr>
          <p:cNvPr id="6" name="Picture 5"/>
          <p:cNvPicPr>
            <a:picLocks noChangeAspect="1"/>
          </p:cNvPicPr>
          <p:nvPr/>
        </p:nvPicPr>
        <p:blipFill>
          <a:blip r:embed="rId2"/>
          <a:stretch>
            <a:fillRect/>
          </a:stretch>
        </p:blipFill>
        <p:spPr>
          <a:xfrm>
            <a:off x="1341180" y="2629604"/>
            <a:ext cx="5930900" cy="3619500"/>
          </a:xfrm>
          <a:prstGeom prst="rect">
            <a:avLst/>
          </a:prstGeom>
        </p:spPr>
      </p:pic>
      <p:sp>
        <p:nvSpPr>
          <p:cNvPr id="7" name="TextBox 6"/>
          <p:cNvSpPr txBox="1"/>
          <p:nvPr/>
        </p:nvSpPr>
        <p:spPr>
          <a:xfrm>
            <a:off x="534749" y="1855820"/>
            <a:ext cx="8152051" cy="369332"/>
          </a:xfrm>
          <a:prstGeom prst="rect">
            <a:avLst/>
          </a:prstGeom>
          <a:noFill/>
        </p:spPr>
        <p:txBody>
          <a:bodyPr wrap="square" rtlCol="0">
            <a:spAutoFit/>
          </a:bodyPr>
          <a:lstStyle/>
          <a:p>
            <a:r>
              <a:rPr lang="en-US" dirty="0" smtClean="0"/>
              <a:t>But we need a falsifiable hypothesis.  What might this be?</a:t>
            </a:r>
            <a:endParaRPr lang="en-US" dirty="0"/>
          </a:p>
        </p:txBody>
      </p:sp>
      <p:sp>
        <p:nvSpPr>
          <p:cNvPr id="8" name="TextBox 7"/>
          <p:cNvSpPr txBox="1"/>
          <p:nvPr/>
        </p:nvSpPr>
        <p:spPr>
          <a:xfrm>
            <a:off x="835545" y="6356350"/>
            <a:ext cx="7461421" cy="369332"/>
          </a:xfrm>
          <a:prstGeom prst="rect">
            <a:avLst/>
          </a:prstGeom>
          <a:noFill/>
        </p:spPr>
        <p:txBody>
          <a:bodyPr wrap="square" rtlCol="0">
            <a:spAutoFit/>
          </a:bodyPr>
          <a:lstStyle/>
          <a:p>
            <a:r>
              <a:rPr lang="en-US" dirty="0" smtClean="0"/>
              <a:t>Graphic from https</a:t>
            </a:r>
            <a:r>
              <a:rPr lang="en-US" dirty="0"/>
              <a:t>://</a:t>
            </a:r>
            <a:r>
              <a:rPr lang="en-US" dirty="0" err="1"/>
              <a:t>onlinecourses.science.psu.edu</a:t>
            </a:r>
            <a:r>
              <a:rPr lang="en-US" dirty="0"/>
              <a:t>/stat502/node/138</a:t>
            </a:r>
          </a:p>
        </p:txBody>
      </p:sp>
    </p:spTree>
    <p:extLst>
      <p:ext uri="{BB962C8B-B14F-4D97-AF65-F5344CB8AC3E}">
        <p14:creationId xmlns:p14="http://schemas.microsoft.com/office/powerpoint/2010/main" val="2547260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Null Hypothesis:  All groups have the same central value (mean).</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51</a:t>
            </a:fld>
            <a:endParaRPr lang="en-US"/>
          </a:p>
        </p:txBody>
      </p:sp>
      <p:pic>
        <p:nvPicPr>
          <p:cNvPr id="4" name="Picture 3"/>
          <p:cNvPicPr>
            <a:picLocks noChangeAspect="1"/>
          </p:cNvPicPr>
          <p:nvPr/>
        </p:nvPicPr>
        <p:blipFill>
          <a:blip r:embed="rId2"/>
          <a:stretch>
            <a:fillRect/>
          </a:stretch>
        </p:blipFill>
        <p:spPr>
          <a:xfrm>
            <a:off x="3585814" y="3066568"/>
            <a:ext cx="4537182" cy="3384738"/>
          </a:xfrm>
          <a:prstGeom prst="rect">
            <a:avLst/>
          </a:prstGeom>
        </p:spPr>
      </p:pic>
      <p:sp>
        <p:nvSpPr>
          <p:cNvPr id="5" name="TextBox 4"/>
          <p:cNvSpPr txBox="1"/>
          <p:nvPr/>
        </p:nvSpPr>
        <p:spPr>
          <a:xfrm>
            <a:off x="267375" y="2498376"/>
            <a:ext cx="3233560" cy="3139321"/>
          </a:xfrm>
          <a:prstGeom prst="rect">
            <a:avLst/>
          </a:prstGeom>
          <a:noFill/>
        </p:spPr>
        <p:txBody>
          <a:bodyPr wrap="square" rtlCol="0">
            <a:spAutoFit/>
          </a:bodyPr>
          <a:lstStyle/>
          <a:p>
            <a:r>
              <a:rPr lang="en-US" dirty="0" smtClean="0"/>
              <a:t>The test:  </a:t>
            </a:r>
          </a:p>
          <a:p>
            <a:pPr marL="285750" indent="-285750">
              <a:buFontTx/>
              <a:buChar char="•"/>
            </a:pPr>
            <a:r>
              <a:rPr lang="en-US" dirty="0" smtClean="0"/>
              <a:t>Compare the mean values of each group with overall mean for the entire data set.</a:t>
            </a:r>
          </a:p>
          <a:p>
            <a:pPr marL="285750" indent="-285750">
              <a:buFontTx/>
              <a:buChar char="•"/>
            </a:pPr>
            <a:r>
              <a:rPr lang="en-US" dirty="0" smtClean="0"/>
              <a:t>Need to analyze the variance to tell if we can really tell the mean values apart</a:t>
            </a:r>
          </a:p>
          <a:p>
            <a:pPr marL="285750" indent="-285750">
              <a:buFontTx/>
              <a:buChar char="•"/>
            </a:pPr>
            <a:r>
              <a:rPr lang="en-US" dirty="0" smtClean="0"/>
              <a:t>The F-ratio looks at the variance between groups divided by the variance within groups</a:t>
            </a:r>
            <a:endParaRPr lang="en-US" dirty="0"/>
          </a:p>
        </p:txBody>
      </p:sp>
    </p:spTree>
    <p:extLst>
      <p:ext uri="{BB962C8B-B14F-4D97-AF65-F5344CB8AC3E}">
        <p14:creationId xmlns:p14="http://schemas.microsoft.com/office/powerpoint/2010/main" val="302800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much variability is due to the different groups vs. something else (error/within group variability)</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52</a:t>
            </a:fld>
            <a:endParaRPr lang="en-US"/>
          </a:p>
        </p:txBody>
      </p:sp>
      <p:pic>
        <p:nvPicPr>
          <p:cNvPr id="4" name="Picture 3"/>
          <p:cNvPicPr>
            <a:picLocks noChangeAspect="1"/>
          </p:cNvPicPr>
          <p:nvPr/>
        </p:nvPicPr>
        <p:blipFill>
          <a:blip r:embed="rId2"/>
          <a:stretch>
            <a:fillRect/>
          </a:stretch>
        </p:blipFill>
        <p:spPr>
          <a:xfrm>
            <a:off x="177800" y="1905000"/>
            <a:ext cx="8775700" cy="3048000"/>
          </a:xfrm>
          <a:prstGeom prst="rect">
            <a:avLst/>
          </a:prstGeom>
        </p:spPr>
      </p:pic>
      <p:sp>
        <p:nvSpPr>
          <p:cNvPr id="5" name="TextBox 4"/>
          <p:cNvSpPr txBox="1"/>
          <p:nvPr/>
        </p:nvSpPr>
        <p:spPr>
          <a:xfrm>
            <a:off x="735280" y="5280848"/>
            <a:ext cx="7327733" cy="646331"/>
          </a:xfrm>
          <a:prstGeom prst="rect">
            <a:avLst/>
          </a:prstGeom>
          <a:noFill/>
        </p:spPr>
        <p:txBody>
          <a:bodyPr wrap="square" rtlCol="0">
            <a:spAutoFit/>
          </a:bodyPr>
          <a:lstStyle/>
          <a:p>
            <a:r>
              <a:rPr lang="en-US" dirty="0" smtClean="0"/>
              <a:t>Where there are k different groups, with index j</a:t>
            </a:r>
          </a:p>
          <a:p>
            <a:r>
              <a:rPr lang="en-US" dirty="0" smtClean="0"/>
              <a:t>And each group has </a:t>
            </a:r>
            <a:r>
              <a:rPr lang="en-US" dirty="0" err="1" smtClean="0"/>
              <a:t>n</a:t>
            </a:r>
            <a:r>
              <a:rPr lang="en-US" baseline="-25000" dirty="0" err="1" smtClean="0"/>
              <a:t>j</a:t>
            </a:r>
            <a:r>
              <a:rPr lang="en-US" dirty="0" smtClean="0"/>
              <a:t> different samples, with index </a:t>
            </a:r>
            <a:r>
              <a:rPr lang="en-US" dirty="0" err="1" smtClean="0"/>
              <a:t>i</a:t>
            </a:r>
            <a:endParaRPr lang="en-US" dirty="0"/>
          </a:p>
        </p:txBody>
      </p:sp>
    </p:spTree>
    <p:extLst>
      <p:ext uri="{BB962C8B-B14F-4D97-AF65-F5344CB8AC3E}">
        <p14:creationId xmlns:p14="http://schemas.microsoft.com/office/powerpoint/2010/main" val="2605843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Assumptions for ANOVA</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53</a:t>
            </a:fld>
            <a:endParaRPr lang="en-US"/>
          </a:p>
        </p:txBody>
      </p:sp>
      <p:pic>
        <p:nvPicPr>
          <p:cNvPr id="4" name="Picture 3"/>
          <p:cNvPicPr>
            <a:picLocks noChangeAspect="1"/>
          </p:cNvPicPr>
          <p:nvPr/>
        </p:nvPicPr>
        <p:blipFill>
          <a:blip r:embed="rId2"/>
          <a:stretch>
            <a:fillRect/>
          </a:stretch>
        </p:blipFill>
        <p:spPr>
          <a:xfrm>
            <a:off x="0" y="1727200"/>
            <a:ext cx="9144000" cy="3380114"/>
          </a:xfrm>
          <a:prstGeom prst="rect">
            <a:avLst/>
          </a:prstGeom>
        </p:spPr>
      </p:pic>
      <p:sp>
        <p:nvSpPr>
          <p:cNvPr id="5" name="TextBox 4"/>
          <p:cNvSpPr txBox="1"/>
          <p:nvPr/>
        </p:nvSpPr>
        <p:spPr>
          <a:xfrm>
            <a:off x="5369816" y="5523166"/>
            <a:ext cx="3637364" cy="369332"/>
          </a:xfrm>
          <a:prstGeom prst="rect">
            <a:avLst/>
          </a:prstGeom>
          <a:noFill/>
        </p:spPr>
        <p:txBody>
          <a:bodyPr wrap="square" rtlCol="0">
            <a:spAutoFit/>
          </a:bodyPr>
          <a:lstStyle/>
          <a:p>
            <a:r>
              <a:rPr lang="en-US" dirty="0" smtClean="0"/>
              <a:t>See page 166 </a:t>
            </a:r>
            <a:r>
              <a:rPr lang="en-US" dirty="0" err="1" smtClean="0"/>
              <a:t>Helsel</a:t>
            </a:r>
            <a:r>
              <a:rPr lang="en-US" dirty="0" smtClean="0"/>
              <a:t> and Hirsh</a:t>
            </a:r>
            <a:endParaRPr lang="en-US" dirty="0"/>
          </a:p>
        </p:txBody>
      </p:sp>
    </p:spTree>
    <p:extLst>
      <p:ext uri="{BB962C8B-B14F-4D97-AF65-F5344CB8AC3E}">
        <p14:creationId xmlns:p14="http://schemas.microsoft.com/office/powerpoint/2010/main" val="3544561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54</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9" name="Picture 8"/>
          <p:cNvPicPr>
            <a:picLocks noChangeAspect="1"/>
          </p:cNvPicPr>
          <p:nvPr/>
        </p:nvPicPr>
        <p:blipFill>
          <a:blip r:embed="rId4"/>
          <a:stretch>
            <a:fillRect/>
          </a:stretch>
        </p:blipFill>
        <p:spPr>
          <a:xfrm>
            <a:off x="4484210" y="1605661"/>
            <a:ext cx="4659790" cy="1048308"/>
          </a:xfrm>
          <a:prstGeom prst="rect">
            <a:avLst/>
          </a:prstGeom>
        </p:spPr>
      </p:pic>
      <p:pic>
        <p:nvPicPr>
          <p:cNvPr id="10" name="Picture 9"/>
          <p:cNvPicPr>
            <a:picLocks noChangeAspect="1"/>
          </p:cNvPicPr>
          <p:nvPr/>
        </p:nvPicPr>
        <p:blipFill>
          <a:blip r:embed="rId5"/>
          <a:stretch>
            <a:fillRect/>
          </a:stretch>
        </p:blipFill>
        <p:spPr>
          <a:xfrm>
            <a:off x="200531" y="4195442"/>
            <a:ext cx="8798293" cy="1545778"/>
          </a:xfrm>
          <a:prstGeom prst="rect">
            <a:avLst/>
          </a:prstGeom>
        </p:spPr>
      </p:pic>
      <p:sp>
        <p:nvSpPr>
          <p:cNvPr id="11" name="TextBox 10"/>
          <p:cNvSpPr txBox="1"/>
          <p:nvPr/>
        </p:nvSpPr>
        <p:spPr>
          <a:xfrm>
            <a:off x="309152" y="3854450"/>
            <a:ext cx="2489925" cy="369332"/>
          </a:xfrm>
          <a:prstGeom prst="rect">
            <a:avLst/>
          </a:prstGeom>
          <a:noFill/>
        </p:spPr>
        <p:txBody>
          <a:bodyPr wrap="square" rtlCol="0">
            <a:spAutoFit/>
          </a:bodyPr>
          <a:lstStyle/>
          <a:p>
            <a:r>
              <a:rPr lang="en-US" dirty="0" smtClean="0"/>
              <a:t>ANOVA Table</a:t>
            </a:r>
            <a:endParaRPr lang="en-US" dirty="0"/>
          </a:p>
        </p:txBody>
      </p:sp>
      <p:sp>
        <p:nvSpPr>
          <p:cNvPr id="12" name="TextBox 11"/>
          <p:cNvSpPr txBox="1"/>
          <p:nvPr/>
        </p:nvSpPr>
        <p:spPr>
          <a:xfrm>
            <a:off x="4645631" y="2924520"/>
            <a:ext cx="3687609" cy="646331"/>
          </a:xfrm>
          <a:prstGeom prst="rect">
            <a:avLst/>
          </a:prstGeom>
          <a:noFill/>
        </p:spPr>
        <p:txBody>
          <a:bodyPr wrap="square" rtlCol="0">
            <a:spAutoFit/>
          </a:bodyPr>
          <a:lstStyle/>
          <a:p>
            <a:r>
              <a:rPr lang="en-US" dirty="0" smtClean="0"/>
              <a:t>N=24 (total number of observations)</a:t>
            </a:r>
          </a:p>
          <a:p>
            <a:r>
              <a:rPr lang="en-US" dirty="0" smtClean="0"/>
              <a:t>K=4  (number of different groups</a:t>
            </a:r>
            <a:r>
              <a:rPr lang="en-US" dirty="0" smtClean="0"/>
              <a:t>)</a:t>
            </a:r>
          </a:p>
        </p:txBody>
      </p:sp>
      <p:sp>
        <p:nvSpPr>
          <p:cNvPr id="8" name="TextBox 7"/>
          <p:cNvSpPr txBox="1"/>
          <p:nvPr/>
        </p:nvSpPr>
        <p:spPr>
          <a:xfrm>
            <a:off x="774707" y="1059744"/>
            <a:ext cx="2509569" cy="369332"/>
          </a:xfrm>
          <a:prstGeom prst="rect">
            <a:avLst/>
          </a:prstGeom>
          <a:noFill/>
        </p:spPr>
        <p:txBody>
          <a:bodyPr wrap="square" rtlCol="0">
            <a:spAutoFit/>
          </a:bodyPr>
          <a:lstStyle/>
          <a:p>
            <a:r>
              <a:rPr lang="en-US" b="1" dirty="0" smtClean="0"/>
              <a:t>Fertilizer Treatment #</a:t>
            </a:r>
            <a:endParaRPr lang="en-US" b="1" dirty="0"/>
          </a:p>
        </p:txBody>
      </p:sp>
      <p:sp>
        <p:nvSpPr>
          <p:cNvPr id="13" name="TextBox 12"/>
          <p:cNvSpPr txBox="1"/>
          <p:nvPr/>
        </p:nvSpPr>
        <p:spPr>
          <a:xfrm rot="16200000">
            <a:off x="-373489" y="2366733"/>
            <a:ext cx="2074787" cy="369332"/>
          </a:xfrm>
          <a:prstGeom prst="rect">
            <a:avLst/>
          </a:prstGeom>
          <a:noFill/>
        </p:spPr>
        <p:txBody>
          <a:bodyPr wrap="square" rtlCol="0">
            <a:spAutoFit/>
          </a:bodyPr>
          <a:lstStyle/>
          <a:p>
            <a:r>
              <a:rPr lang="en-US" b="1" dirty="0" smtClean="0"/>
              <a:t>Height of plant (cm)</a:t>
            </a:r>
            <a:endParaRPr lang="en-US" b="1" dirty="0"/>
          </a:p>
        </p:txBody>
      </p:sp>
    </p:spTree>
    <p:extLst>
      <p:ext uri="{BB962C8B-B14F-4D97-AF65-F5344CB8AC3E}">
        <p14:creationId xmlns:p14="http://schemas.microsoft.com/office/powerpoint/2010/main" val="2129961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55</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3909531"/>
            <a:ext cx="6152747" cy="1981139"/>
          </a:xfrm>
          <a:prstGeom prst="rect">
            <a:avLst/>
          </a:prstGeom>
        </p:spPr>
      </p:pic>
      <p:pic>
        <p:nvPicPr>
          <p:cNvPr id="9" name="Picture 8"/>
          <p:cNvPicPr>
            <a:picLocks noChangeAspect="1"/>
          </p:cNvPicPr>
          <p:nvPr/>
        </p:nvPicPr>
        <p:blipFill>
          <a:blip r:embed="rId5"/>
          <a:stretch>
            <a:fillRect/>
          </a:stretch>
        </p:blipFill>
        <p:spPr>
          <a:xfrm>
            <a:off x="4484210" y="1605661"/>
            <a:ext cx="4659790" cy="1048308"/>
          </a:xfrm>
          <a:prstGeom prst="rect">
            <a:avLst/>
          </a:prstGeom>
        </p:spPr>
      </p:pic>
      <p:sp>
        <p:nvSpPr>
          <p:cNvPr id="11" name="TextBox 10"/>
          <p:cNvSpPr txBox="1"/>
          <p:nvPr/>
        </p:nvSpPr>
        <p:spPr>
          <a:xfrm>
            <a:off x="4645632" y="2924520"/>
            <a:ext cx="2448148" cy="646331"/>
          </a:xfrm>
          <a:prstGeom prst="rect">
            <a:avLst/>
          </a:prstGeom>
          <a:noFill/>
        </p:spPr>
        <p:txBody>
          <a:bodyPr wrap="square" rtlCol="0">
            <a:spAutoFit/>
          </a:bodyPr>
          <a:lstStyle/>
          <a:p>
            <a:r>
              <a:rPr lang="en-US" dirty="0" smtClean="0"/>
              <a:t>N=24</a:t>
            </a:r>
          </a:p>
          <a:p>
            <a:r>
              <a:rPr lang="en-US" dirty="0" smtClean="0"/>
              <a:t>K=4</a:t>
            </a:r>
            <a:endParaRPr lang="en-US" dirty="0"/>
          </a:p>
        </p:txBody>
      </p:sp>
    </p:spTree>
    <p:extLst>
      <p:ext uri="{BB962C8B-B14F-4D97-AF65-F5344CB8AC3E}">
        <p14:creationId xmlns:p14="http://schemas.microsoft.com/office/powerpoint/2010/main" val="2570221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56</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3909531"/>
            <a:ext cx="6152747" cy="1981139"/>
          </a:xfrm>
          <a:prstGeom prst="rect">
            <a:avLst/>
          </a:prstGeom>
        </p:spPr>
      </p:pic>
      <p:pic>
        <p:nvPicPr>
          <p:cNvPr id="9" name="Picture 8"/>
          <p:cNvPicPr>
            <a:picLocks noChangeAspect="1"/>
          </p:cNvPicPr>
          <p:nvPr/>
        </p:nvPicPr>
        <p:blipFill>
          <a:blip r:embed="rId5"/>
          <a:stretch>
            <a:fillRect/>
          </a:stretch>
        </p:blipFill>
        <p:spPr>
          <a:xfrm>
            <a:off x="4484210" y="1605661"/>
            <a:ext cx="4659790" cy="1048308"/>
          </a:xfrm>
          <a:prstGeom prst="rect">
            <a:avLst/>
          </a:prstGeom>
        </p:spPr>
      </p:pic>
      <p:sp>
        <p:nvSpPr>
          <p:cNvPr id="10" name="TextBox 9"/>
          <p:cNvSpPr txBox="1"/>
          <p:nvPr/>
        </p:nvSpPr>
        <p:spPr>
          <a:xfrm>
            <a:off x="2557879" y="4662521"/>
            <a:ext cx="1926331" cy="1158779"/>
          </a:xfrm>
          <a:prstGeom prst="rect">
            <a:avLst/>
          </a:prstGeom>
          <a:noFill/>
        </p:spPr>
        <p:txBody>
          <a:bodyPr wrap="square" rtlCol="0">
            <a:spAutoFit/>
          </a:bodyPr>
          <a:lstStyle/>
          <a:p>
            <a:pPr>
              <a:lnSpc>
                <a:spcPct val="130000"/>
              </a:lnSpc>
            </a:pPr>
            <a:r>
              <a:rPr lang="en-US" dirty="0" smtClean="0"/>
              <a:t>Treatment</a:t>
            </a:r>
          </a:p>
          <a:p>
            <a:pPr>
              <a:lnSpc>
                <a:spcPct val="130000"/>
              </a:lnSpc>
            </a:pPr>
            <a:r>
              <a:rPr lang="en-US" dirty="0" smtClean="0"/>
              <a:t>Error</a:t>
            </a:r>
          </a:p>
          <a:p>
            <a:pPr>
              <a:lnSpc>
                <a:spcPct val="130000"/>
              </a:lnSpc>
            </a:pPr>
            <a:r>
              <a:rPr lang="en-US" dirty="0" smtClean="0"/>
              <a:t>Total</a:t>
            </a:r>
            <a:endParaRPr lang="en-US" dirty="0"/>
          </a:p>
        </p:txBody>
      </p:sp>
      <p:sp>
        <p:nvSpPr>
          <p:cNvPr id="11" name="TextBox 10"/>
          <p:cNvSpPr txBox="1"/>
          <p:nvPr/>
        </p:nvSpPr>
        <p:spPr>
          <a:xfrm>
            <a:off x="4644298" y="4662521"/>
            <a:ext cx="1045765" cy="1158779"/>
          </a:xfrm>
          <a:prstGeom prst="rect">
            <a:avLst/>
          </a:prstGeom>
          <a:noFill/>
        </p:spPr>
        <p:txBody>
          <a:bodyPr wrap="square" rtlCol="0">
            <a:spAutoFit/>
          </a:bodyPr>
          <a:lstStyle/>
          <a:p>
            <a:pPr>
              <a:lnSpc>
                <a:spcPct val="130000"/>
              </a:lnSpc>
            </a:pPr>
            <a:r>
              <a:rPr lang="en-US" dirty="0" smtClean="0"/>
              <a:t>k-1=3</a:t>
            </a:r>
          </a:p>
          <a:p>
            <a:pPr>
              <a:lnSpc>
                <a:spcPct val="130000"/>
              </a:lnSpc>
            </a:pPr>
            <a:r>
              <a:rPr lang="en-US" dirty="0" smtClean="0"/>
              <a:t>N-k=20</a:t>
            </a:r>
          </a:p>
          <a:p>
            <a:pPr>
              <a:lnSpc>
                <a:spcPct val="130000"/>
              </a:lnSpc>
            </a:pPr>
            <a:r>
              <a:rPr lang="en-US" dirty="0" smtClean="0"/>
              <a:t>N-1=23</a:t>
            </a:r>
            <a:endParaRPr lang="en-US" dirty="0"/>
          </a:p>
        </p:txBody>
      </p:sp>
      <p:sp>
        <p:nvSpPr>
          <p:cNvPr id="12" name="TextBox 11"/>
          <p:cNvSpPr txBox="1"/>
          <p:nvPr/>
        </p:nvSpPr>
        <p:spPr>
          <a:xfrm>
            <a:off x="4645632" y="2924520"/>
            <a:ext cx="2448148" cy="646331"/>
          </a:xfrm>
          <a:prstGeom prst="rect">
            <a:avLst/>
          </a:prstGeom>
          <a:noFill/>
        </p:spPr>
        <p:txBody>
          <a:bodyPr wrap="square" rtlCol="0">
            <a:spAutoFit/>
          </a:bodyPr>
          <a:lstStyle/>
          <a:p>
            <a:r>
              <a:rPr lang="en-US" dirty="0" smtClean="0"/>
              <a:t>N=24</a:t>
            </a:r>
          </a:p>
          <a:p>
            <a:r>
              <a:rPr lang="en-US" dirty="0" smtClean="0"/>
              <a:t>K=4</a:t>
            </a:r>
            <a:endParaRPr lang="en-US" dirty="0"/>
          </a:p>
        </p:txBody>
      </p:sp>
    </p:spTree>
    <p:extLst>
      <p:ext uri="{BB962C8B-B14F-4D97-AF65-F5344CB8AC3E}">
        <p14:creationId xmlns:p14="http://schemas.microsoft.com/office/powerpoint/2010/main" val="1327901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57</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3909531"/>
            <a:ext cx="6152747" cy="1981139"/>
          </a:xfrm>
          <a:prstGeom prst="rect">
            <a:avLst/>
          </a:prstGeom>
        </p:spPr>
      </p:pic>
      <p:pic>
        <p:nvPicPr>
          <p:cNvPr id="9" name="Picture 8"/>
          <p:cNvPicPr>
            <a:picLocks noChangeAspect="1"/>
          </p:cNvPicPr>
          <p:nvPr/>
        </p:nvPicPr>
        <p:blipFill>
          <a:blip r:embed="rId5"/>
          <a:stretch>
            <a:fillRect/>
          </a:stretch>
        </p:blipFill>
        <p:spPr>
          <a:xfrm>
            <a:off x="4484210" y="1427347"/>
            <a:ext cx="4659790" cy="1048308"/>
          </a:xfrm>
          <a:prstGeom prst="rect">
            <a:avLst/>
          </a:prstGeom>
        </p:spPr>
      </p:pic>
      <p:sp>
        <p:nvSpPr>
          <p:cNvPr id="10" name="TextBox 9"/>
          <p:cNvSpPr txBox="1"/>
          <p:nvPr/>
        </p:nvSpPr>
        <p:spPr>
          <a:xfrm>
            <a:off x="2557879" y="4662521"/>
            <a:ext cx="1926331" cy="1158779"/>
          </a:xfrm>
          <a:prstGeom prst="rect">
            <a:avLst/>
          </a:prstGeom>
          <a:noFill/>
        </p:spPr>
        <p:txBody>
          <a:bodyPr wrap="square" rtlCol="0">
            <a:spAutoFit/>
          </a:bodyPr>
          <a:lstStyle/>
          <a:p>
            <a:pPr>
              <a:lnSpc>
                <a:spcPct val="130000"/>
              </a:lnSpc>
            </a:pPr>
            <a:r>
              <a:rPr lang="en-US" dirty="0" smtClean="0"/>
              <a:t>Treatment</a:t>
            </a:r>
          </a:p>
          <a:p>
            <a:pPr>
              <a:lnSpc>
                <a:spcPct val="130000"/>
              </a:lnSpc>
            </a:pPr>
            <a:r>
              <a:rPr lang="en-US" dirty="0" smtClean="0"/>
              <a:t>Error</a:t>
            </a:r>
          </a:p>
          <a:p>
            <a:pPr>
              <a:lnSpc>
                <a:spcPct val="130000"/>
              </a:lnSpc>
            </a:pPr>
            <a:r>
              <a:rPr lang="en-US" dirty="0" smtClean="0"/>
              <a:t>Total</a:t>
            </a:r>
            <a:endParaRPr lang="en-US" dirty="0"/>
          </a:p>
        </p:txBody>
      </p:sp>
      <p:sp>
        <p:nvSpPr>
          <p:cNvPr id="11" name="TextBox 10"/>
          <p:cNvSpPr txBox="1"/>
          <p:nvPr/>
        </p:nvSpPr>
        <p:spPr>
          <a:xfrm>
            <a:off x="4644298" y="4662521"/>
            <a:ext cx="1045765" cy="1158779"/>
          </a:xfrm>
          <a:prstGeom prst="rect">
            <a:avLst/>
          </a:prstGeom>
          <a:noFill/>
        </p:spPr>
        <p:txBody>
          <a:bodyPr wrap="square" rtlCol="0">
            <a:spAutoFit/>
          </a:bodyPr>
          <a:lstStyle/>
          <a:p>
            <a:pPr>
              <a:lnSpc>
                <a:spcPct val="130000"/>
              </a:lnSpc>
            </a:pPr>
            <a:r>
              <a:rPr lang="en-US" dirty="0" smtClean="0"/>
              <a:t>k-1=3</a:t>
            </a:r>
          </a:p>
          <a:p>
            <a:pPr>
              <a:lnSpc>
                <a:spcPct val="130000"/>
              </a:lnSpc>
            </a:pPr>
            <a:r>
              <a:rPr lang="en-US" dirty="0" smtClean="0"/>
              <a:t>N-k=20</a:t>
            </a:r>
          </a:p>
          <a:p>
            <a:pPr>
              <a:lnSpc>
                <a:spcPct val="130000"/>
              </a:lnSpc>
            </a:pPr>
            <a:r>
              <a:rPr lang="en-US" dirty="0" smtClean="0"/>
              <a:t>N-1=23</a:t>
            </a:r>
            <a:endParaRPr lang="en-US" dirty="0"/>
          </a:p>
        </p:txBody>
      </p:sp>
      <p:pic>
        <p:nvPicPr>
          <p:cNvPr id="12" name="Picture 11"/>
          <p:cNvPicPr>
            <a:picLocks noChangeAspect="1"/>
          </p:cNvPicPr>
          <p:nvPr/>
        </p:nvPicPr>
        <p:blipFill>
          <a:blip r:embed="rId6"/>
          <a:stretch>
            <a:fillRect/>
          </a:stretch>
        </p:blipFill>
        <p:spPr>
          <a:xfrm>
            <a:off x="5295282" y="2956100"/>
            <a:ext cx="2015740" cy="647027"/>
          </a:xfrm>
          <a:prstGeom prst="rect">
            <a:avLst/>
          </a:prstGeom>
        </p:spPr>
      </p:pic>
      <p:pic>
        <p:nvPicPr>
          <p:cNvPr id="13" name="Picture 12"/>
          <p:cNvPicPr>
            <a:picLocks noChangeAspect="1"/>
          </p:cNvPicPr>
          <p:nvPr/>
        </p:nvPicPr>
        <p:blipFill>
          <a:blip r:embed="rId7"/>
          <a:stretch>
            <a:fillRect/>
          </a:stretch>
        </p:blipFill>
        <p:spPr>
          <a:xfrm>
            <a:off x="0" y="3678923"/>
            <a:ext cx="9144000" cy="248575"/>
          </a:xfrm>
          <a:prstGeom prst="rect">
            <a:avLst/>
          </a:prstGeom>
        </p:spPr>
      </p:pic>
      <p:sp>
        <p:nvSpPr>
          <p:cNvPr id="14" name="TextBox 13"/>
          <p:cNvSpPr txBox="1"/>
          <p:nvPr/>
        </p:nvSpPr>
        <p:spPr>
          <a:xfrm>
            <a:off x="5507435" y="4675397"/>
            <a:ext cx="1045765" cy="438582"/>
          </a:xfrm>
          <a:prstGeom prst="rect">
            <a:avLst/>
          </a:prstGeom>
          <a:noFill/>
        </p:spPr>
        <p:txBody>
          <a:bodyPr wrap="square" rtlCol="0">
            <a:spAutoFit/>
          </a:bodyPr>
          <a:lstStyle/>
          <a:p>
            <a:pPr>
              <a:lnSpc>
                <a:spcPct val="130000"/>
              </a:lnSpc>
            </a:pPr>
            <a:r>
              <a:rPr lang="en-US" dirty="0" smtClean="0"/>
              <a:t>251.44</a:t>
            </a:r>
            <a:endParaRPr lang="en-US" dirty="0"/>
          </a:p>
        </p:txBody>
      </p:sp>
    </p:spTree>
    <p:extLst>
      <p:ext uri="{BB962C8B-B14F-4D97-AF65-F5344CB8AC3E}">
        <p14:creationId xmlns:p14="http://schemas.microsoft.com/office/powerpoint/2010/main" val="269723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58</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3909531"/>
            <a:ext cx="6152747" cy="1981139"/>
          </a:xfrm>
          <a:prstGeom prst="rect">
            <a:avLst/>
          </a:prstGeom>
        </p:spPr>
      </p:pic>
      <p:pic>
        <p:nvPicPr>
          <p:cNvPr id="9" name="Picture 8"/>
          <p:cNvPicPr>
            <a:picLocks noChangeAspect="1"/>
          </p:cNvPicPr>
          <p:nvPr/>
        </p:nvPicPr>
        <p:blipFill>
          <a:blip r:embed="rId5"/>
          <a:stretch>
            <a:fillRect/>
          </a:stretch>
        </p:blipFill>
        <p:spPr>
          <a:xfrm>
            <a:off x="4484210" y="1427347"/>
            <a:ext cx="4659790" cy="1048308"/>
          </a:xfrm>
          <a:prstGeom prst="rect">
            <a:avLst/>
          </a:prstGeom>
        </p:spPr>
      </p:pic>
      <p:sp>
        <p:nvSpPr>
          <p:cNvPr id="10" name="TextBox 9"/>
          <p:cNvSpPr txBox="1"/>
          <p:nvPr/>
        </p:nvSpPr>
        <p:spPr>
          <a:xfrm>
            <a:off x="2557879" y="4662521"/>
            <a:ext cx="1926331" cy="1158779"/>
          </a:xfrm>
          <a:prstGeom prst="rect">
            <a:avLst/>
          </a:prstGeom>
          <a:noFill/>
        </p:spPr>
        <p:txBody>
          <a:bodyPr wrap="square" rtlCol="0">
            <a:spAutoFit/>
          </a:bodyPr>
          <a:lstStyle/>
          <a:p>
            <a:pPr>
              <a:lnSpc>
                <a:spcPct val="130000"/>
              </a:lnSpc>
            </a:pPr>
            <a:r>
              <a:rPr lang="en-US" dirty="0" smtClean="0"/>
              <a:t>Treatment</a:t>
            </a:r>
          </a:p>
          <a:p>
            <a:pPr>
              <a:lnSpc>
                <a:spcPct val="130000"/>
              </a:lnSpc>
            </a:pPr>
            <a:r>
              <a:rPr lang="en-US" dirty="0" smtClean="0"/>
              <a:t>Error</a:t>
            </a:r>
          </a:p>
          <a:p>
            <a:pPr>
              <a:lnSpc>
                <a:spcPct val="130000"/>
              </a:lnSpc>
            </a:pPr>
            <a:r>
              <a:rPr lang="en-US" dirty="0" smtClean="0"/>
              <a:t>Total</a:t>
            </a:r>
            <a:endParaRPr lang="en-US" dirty="0"/>
          </a:p>
        </p:txBody>
      </p:sp>
      <p:sp>
        <p:nvSpPr>
          <p:cNvPr id="11" name="TextBox 10"/>
          <p:cNvSpPr txBox="1"/>
          <p:nvPr/>
        </p:nvSpPr>
        <p:spPr>
          <a:xfrm>
            <a:off x="4644298" y="4662521"/>
            <a:ext cx="1045765" cy="1158779"/>
          </a:xfrm>
          <a:prstGeom prst="rect">
            <a:avLst/>
          </a:prstGeom>
          <a:noFill/>
        </p:spPr>
        <p:txBody>
          <a:bodyPr wrap="square" rtlCol="0">
            <a:spAutoFit/>
          </a:bodyPr>
          <a:lstStyle/>
          <a:p>
            <a:pPr>
              <a:lnSpc>
                <a:spcPct val="130000"/>
              </a:lnSpc>
            </a:pPr>
            <a:r>
              <a:rPr lang="en-US" dirty="0" smtClean="0"/>
              <a:t>k-1=3</a:t>
            </a:r>
          </a:p>
          <a:p>
            <a:pPr>
              <a:lnSpc>
                <a:spcPct val="130000"/>
              </a:lnSpc>
            </a:pPr>
            <a:r>
              <a:rPr lang="en-US" dirty="0" smtClean="0"/>
              <a:t>N-k=20</a:t>
            </a:r>
          </a:p>
          <a:p>
            <a:pPr>
              <a:lnSpc>
                <a:spcPct val="130000"/>
              </a:lnSpc>
            </a:pPr>
            <a:r>
              <a:rPr lang="en-US" dirty="0" smtClean="0"/>
              <a:t>N-1=23</a:t>
            </a:r>
            <a:endParaRPr lang="en-US" dirty="0"/>
          </a:p>
        </p:txBody>
      </p:sp>
      <p:sp>
        <p:nvSpPr>
          <p:cNvPr id="14" name="TextBox 13"/>
          <p:cNvSpPr txBox="1"/>
          <p:nvPr/>
        </p:nvSpPr>
        <p:spPr>
          <a:xfrm>
            <a:off x="5507435" y="4675397"/>
            <a:ext cx="1045765" cy="798680"/>
          </a:xfrm>
          <a:prstGeom prst="rect">
            <a:avLst/>
          </a:prstGeom>
          <a:noFill/>
        </p:spPr>
        <p:txBody>
          <a:bodyPr wrap="square" rtlCol="0">
            <a:spAutoFit/>
          </a:bodyPr>
          <a:lstStyle/>
          <a:p>
            <a:pPr>
              <a:lnSpc>
                <a:spcPct val="130000"/>
              </a:lnSpc>
            </a:pPr>
            <a:r>
              <a:rPr lang="en-US" dirty="0" smtClean="0"/>
              <a:t>251.44</a:t>
            </a:r>
          </a:p>
          <a:p>
            <a:pPr>
              <a:lnSpc>
                <a:spcPct val="130000"/>
              </a:lnSpc>
            </a:pPr>
            <a:r>
              <a:rPr lang="en-US" dirty="0" smtClean="0"/>
              <a:t>61.033</a:t>
            </a:r>
            <a:endParaRPr lang="en-US" dirty="0"/>
          </a:p>
        </p:txBody>
      </p:sp>
      <p:pic>
        <p:nvPicPr>
          <p:cNvPr id="15" name="Picture 14"/>
          <p:cNvPicPr>
            <a:picLocks noChangeAspect="1"/>
          </p:cNvPicPr>
          <p:nvPr/>
        </p:nvPicPr>
        <p:blipFill>
          <a:blip r:embed="rId6"/>
          <a:stretch>
            <a:fillRect/>
          </a:stretch>
        </p:blipFill>
        <p:spPr>
          <a:xfrm>
            <a:off x="5011807" y="2762250"/>
            <a:ext cx="3530600" cy="1092200"/>
          </a:xfrm>
          <a:prstGeom prst="rect">
            <a:avLst/>
          </a:prstGeom>
        </p:spPr>
      </p:pic>
    </p:spTree>
    <p:extLst>
      <p:ext uri="{BB962C8B-B14F-4D97-AF65-F5344CB8AC3E}">
        <p14:creationId xmlns:p14="http://schemas.microsoft.com/office/powerpoint/2010/main" val="43359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59</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4018159"/>
            <a:ext cx="6152747" cy="1981139"/>
          </a:xfrm>
          <a:prstGeom prst="rect">
            <a:avLst/>
          </a:prstGeom>
        </p:spPr>
      </p:pic>
      <p:pic>
        <p:nvPicPr>
          <p:cNvPr id="9" name="Picture 8"/>
          <p:cNvPicPr>
            <a:picLocks noChangeAspect="1"/>
          </p:cNvPicPr>
          <p:nvPr/>
        </p:nvPicPr>
        <p:blipFill>
          <a:blip r:embed="rId5"/>
          <a:stretch>
            <a:fillRect/>
          </a:stretch>
        </p:blipFill>
        <p:spPr>
          <a:xfrm>
            <a:off x="4484210" y="1427347"/>
            <a:ext cx="4659790" cy="1048308"/>
          </a:xfrm>
          <a:prstGeom prst="rect">
            <a:avLst/>
          </a:prstGeom>
        </p:spPr>
      </p:pic>
      <p:sp>
        <p:nvSpPr>
          <p:cNvPr id="10" name="TextBox 9"/>
          <p:cNvSpPr txBox="1"/>
          <p:nvPr/>
        </p:nvSpPr>
        <p:spPr>
          <a:xfrm>
            <a:off x="2557879" y="4771149"/>
            <a:ext cx="1926331" cy="1158779"/>
          </a:xfrm>
          <a:prstGeom prst="rect">
            <a:avLst/>
          </a:prstGeom>
          <a:noFill/>
        </p:spPr>
        <p:txBody>
          <a:bodyPr wrap="square" rtlCol="0">
            <a:spAutoFit/>
          </a:bodyPr>
          <a:lstStyle/>
          <a:p>
            <a:pPr>
              <a:lnSpc>
                <a:spcPct val="130000"/>
              </a:lnSpc>
            </a:pPr>
            <a:r>
              <a:rPr lang="en-US" dirty="0" smtClean="0"/>
              <a:t>Treatment</a:t>
            </a:r>
          </a:p>
          <a:p>
            <a:pPr>
              <a:lnSpc>
                <a:spcPct val="130000"/>
              </a:lnSpc>
            </a:pPr>
            <a:r>
              <a:rPr lang="en-US" dirty="0" smtClean="0"/>
              <a:t>Error</a:t>
            </a:r>
          </a:p>
          <a:p>
            <a:pPr>
              <a:lnSpc>
                <a:spcPct val="130000"/>
              </a:lnSpc>
            </a:pPr>
            <a:r>
              <a:rPr lang="en-US" dirty="0" smtClean="0"/>
              <a:t>Total</a:t>
            </a:r>
            <a:endParaRPr lang="en-US" dirty="0"/>
          </a:p>
        </p:txBody>
      </p:sp>
      <p:sp>
        <p:nvSpPr>
          <p:cNvPr id="11" name="TextBox 10"/>
          <p:cNvSpPr txBox="1"/>
          <p:nvPr/>
        </p:nvSpPr>
        <p:spPr>
          <a:xfrm>
            <a:off x="4644298" y="4771149"/>
            <a:ext cx="1045765" cy="1158779"/>
          </a:xfrm>
          <a:prstGeom prst="rect">
            <a:avLst/>
          </a:prstGeom>
          <a:noFill/>
        </p:spPr>
        <p:txBody>
          <a:bodyPr wrap="square" rtlCol="0">
            <a:spAutoFit/>
          </a:bodyPr>
          <a:lstStyle/>
          <a:p>
            <a:pPr>
              <a:lnSpc>
                <a:spcPct val="130000"/>
              </a:lnSpc>
            </a:pPr>
            <a:r>
              <a:rPr lang="en-US" dirty="0" smtClean="0"/>
              <a:t>k-1=3</a:t>
            </a:r>
          </a:p>
          <a:p>
            <a:pPr>
              <a:lnSpc>
                <a:spcPct val="130000"/>
              </a:lnSpc>
            </a:pPr>
            <a:r>
              <a:rPr lang="en-US" dirty="0" smtClean="0"/>
              <a:t>N-k=20</a:t>
            </a:r>
          </a:p>
          <a:p>
            <a:pPr>
              <a:lnSpc>
                <a:spcPct val="130000"/>
              </a:lnSpc>
            </a:pPr>
            <a:r>
              <a:rPr lang="en-US" dirty="0" smtClean="0"/>
              <a:t>N-1=23</a:t>
            </a:r>
            <a:endParaRPr lang="en-US" dirty="0"/>
          </a:p>
        </p:txBody>
      </p:sp>
      <p:sp>
        <p:nvSpPr>
          <p:cNvPr id="14" name="TextBox 13"/>
          <p:cNvSpPr txBox="1"/>
          <p:nvPr/>
        </p:nvSpPr>
        <p:spPr>
          <a:xfrm>
            <a:off x="5507435" y="4784025"/>
            <a:ext cx="1045765" cy="1158779"/>
          </a:xfrm>
          <a:prstGeom prst="rect">
            <a:avLst/>
          </a:prstGeom>
          <a:noFill/>
        </p:spPr>
        <p:txBody>
          <a:bodyPr wrap="square" rtlCol="0">
            <a:spAutoFit/>
          </a:bodyPr>
          <a:lstStyle/>
          <a:p>
            <a:pPr>
              <a:lnSpc>
                <a:spcPct val="130000"/>
              </a:lnSpc>
            </a:pPr>
            <a:r>
              <a:rPr lang="en-US" dirty="0" smtClean="0"/>
              <a:t>251.44</a:t>
            </a:r>
          </a:p>
          <a:p>
            <a:pPr>
              <a:lnSpc>
                <a:spcPct val="130000"/>
              </a:lnSpc>
            </a:pPr>
            <a:r>
              <a:rPr lang="en-US" dirty="0" smtClean="0"/>
              <a:t>61.033</a:t>
            </a:r>
          </a:p>
          <a:p>
            <a:pPr>
              <a:lnSpc>
                <a:spcPct val="130000"/>
              </a:lnSpc>
            </a:pPr>
            <a:r>
              <a:rPr lang="en-US" dirty="0" smtClean="0"/>
              <a:t>312.47</a:t>
            </a:r>
            <a:endParaRPr lang="en-US" dirty="0"/>
          </a:p>
        </p:txBody>
      </p:sp>
      <p:pic>
        <p:nvPicPr>
          <p:cNvPr id="12" name="Picture 11"/>
          <p:cNvPicPr>
            <a:picLocks noChangeAspect="1"/>
          </p:cNvPicPr>
          <p:nvPr/>
        </p:nvPicPr>
        <p:blipFill>
          <a:blip r:embed="rId6"/>
          <a:stretch>
            <a:fillRect/>
          </a:stretch>
        </p:blipFill>
        <p:spPr>
          <a:xfrm>
            <a:off x="6035770" y="2582068"/>
            <a:ext cx="2548943" cy="1006725"/>
          </a:xfrm>
          <a:prstGeom prst="rect">
            <a:avLst/>
          </a:prstGeom>
        </p:spPr>
      </p:pic>
      <p:sp>
        <p:nvSpPr>
          <p:cNvPr id="13" name="TextBox 12"/>
          <p:cNvSpPr txBox="1"/>
          <p:nvPr/>
        </p:nvSpPr>
        <p:spPr>
          <a:xfrm>
            <a:off x="5087137" y="2834284"/>
            <a:ext cx="1329852" cy="369332"/>
          </a:xfrm>
          <a:prstGeom prst="rect">
            <a:avLst/>
          </a:prstGeom>
          <a:noFill/>
        </p:spPr>
        <p:txBody>
          <a:bodyPr wrap="square" rtlCol="0">
            <a:spAutoFit/>
          </a:bodyPr>
          <a:lstStyle/>
          <a:p>
            <a:r>
              <a:rPr lang="en-US" dirty="0" smtClean="0"/>
              <a:t>Total SS =</a:t>
            </a:r>
            <a:endParaRPr lang="en-US" dirty="0"/>
          </a:p>
        </p:txBody>
      </p:sp>
      <p:pic>
        <p:nvPicPr>
          <p:cNvPr id="16" name="Picture 15"/>
          <p:cNvPicPr>
            <a:picLocks noChangeAspect="1"/>
          </p:cNvPicPr>
          <p:nvPr/>
        </p:nvPicPr>
        <p:blipFill>
          <a:blip r:embed="rId7"/>
          <a:stretch>
            <a:fillRect/>
          </a:stretch>
        </p:blipFill>
        <p:spPr>
          <a:xfrm>
            <a:off x="457200" y="3691871"/>
            <a:ext cx="8536401" cy="652576"/>
          </a:xfrm>
          <a:prstGeom prst="rect">
            <a:avLst/>
          </a:prstGeom>
        </p:spPr>
      </p:pic>
      <p:sp>
        <p:nvSpPr>
          <p:cNvPr id="17" name="TextBox 16"/>
          <p:cNvSpPr txBox="1"/>
          <p:nvPr/>
        </p:nvSpPr>
        <p:spPr>
          <a:xfrm>
            <a:off x="292441" y="4453627"/>
            <a:ext cx="1930110" cy="1200329"/>
          </a:xfrm>
          <a:prstGeom prst="rect">
            <a:avLst/>
          </a:prstGeom>
          <a:noFill/>
        </p:spPr>
        <p:txBody>
          <a:bodyPr wrap="square" rtlCol="0">
            <a:spAutoFit/>
          </a:bodyPr>
          <a:lstStyle/>
          <a:p>
            <a:r>
              <a:rPr lang="en-US" dirty="0" smtClean="0"/>
              <a:t>Recall:  If you calculate two SS, you can get the third easily.</a:t>
            </a:r>
            <a:endParaRPr lang="en-US" dirty="0"/>
          </a:p>
        </p:txBody>
      </p:sp>
    </p:spTree>
    <p:extLst>
      <p:ext uri="{BB962C8B-B14F-4D97-AF65-F5344CB8AC3E}">
        <p14:creationId xmlns:p14="http://schemas.microsoft.com/office/powerpoint/2010/main" val="291346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One-sided test</a:t>
            </a:r>
            <a:endParaRPr lang="en-US" dirty="0"/>
          </a:p>
        </p:txBody>
      </p:sp>
      <p:sp>
        <p:nvSpPr>
          <p:cNvPr id="3" name="Content Placeholder 2"/>
          <p:cNvSpPr>
            <a:spLocks noGrp="1"/>
          </p:cNvSpPr>
          <p:nvPr>
            <p:ph idx="1"/>
          </p:nvPr>
        </p:nvSpPr>
        <p:spPr>
          <a:xfrm>
            <a:off x="457200" y="1600200"/>
            <a:ext cx="8229600" cy="1722653"/>
          </a:xfrm>
        </p:spPr>
        <p:txBody>
          <a:bodyPr/>
          <a:lstStyle/>
          <a:p>
            <a:r>
              <a:rPr lang="en-US" dirty="0" smtClean="0"/>
              <a:t>What is the p-value?</a:t>
            </a:r>
          </a:p>
          <a:p>
            <a:pPr lvl="1"/>
            <a:r>
              <a:rPr lang="en-US" dirty="0" smtClean="0"/>
              <a:t>The p-value is the smallest significance level α that would lead us to reject the null hypothesis</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6</a:t>
            </a:fld>
            <a:endParaRPr lang="en-US"/>
          </a:p>
        </p:txBody>
      </p:sp>
      <p:cxnSp>
        <p:nvCxnSpPr>
          <p:cNvPr id="6" name="Straight Arrow Connector 5"/>
          <p:cNvCxnSpPr/>
          <p:nvPr/>
        </p:nvCxnSpPr>
        <p:spPr>
          <a:xfrm>
            <a:off x="1447092" y="5449479"/>
            <a:ext cx="6201825" cy="14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4459407" y="5405175"/>
            <a:ext cx="29553" cy="221523"/>
          </a:xfrm>
          <a:custGeom>
            <a:avLst/>
            <a:gdLst>
              <a:gd name="connsiteX0" fmla="*/ 0 w 29553"/>
              <a:gd name="connsiteY0" fmla="*/ 0 h 221523"/>
              <a:gd name="connsiteX1" fmla="*/ 14767 w 29553"/>
              <a:gd name="connsiteY1" fmla="*/ 147682 h 221523"/>
              <a:gd name="connsiteX2" fmla="*/ 29533 w 29553"/>
              <a:gd name="connsiteY2" fmla="*/ 221523 h 221523"/>
            </a:gdLst>
            <a:ahLst/>
            <a:cxnLst>
              <a:cxn ang="0">
                <a:pos x="connsiteX0" y="connsiteY0"/>
              </a:cxn>
              <a:cxn ang="0">
                <a:pos x="connsiteX1" y="connsiteY1"/>
              </a:cxn>
              <a:cxn ang="0">
                <a:pos x="connsiteX2" y="connsiteY2"/>
              </a:cxn>
            </a:cxnLst>
            <a:rect l="l" t="t" r="r" b="b"/>
            <a:pathLst>
              <a:path w="29553" h="221523">
                <a:moveTo>
                  <a:pt x="0" y="0"/>
                </a:moveTo>
                <a:cubicBezTo>
                  <a:pt x="4922" y="49227"/>
                  <a:pt x="7771" y="98706"/>
                  <a:pt x="14767" y="147682"/>
                </a:cubicBezTo>
                <a:cubicBezTo>
                  <a:pt x="30727" y="259413"/>
                  <a:pt x="29533" y="174845"/>
                  <a:pt x="29533" y="221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550456" y="3219476"/>
            <a:ext cx="6246124" cy="1911714"/>
          </a:xfrm>
          <a:custGeom>
            <a:avLst/>
            <a:gdLst>
              <a:gd name="connsiteX0" fmla="*/ 0 w 6246124"/>
              <a:gd name="connsiteY0" fmla="*/ 1905102 h 1911714"/>
              <a:gd name="connsiteX1" fmla="*/ 147663 w 6246124"/>
              <a:gd name="connsiteY1" fmla="*/ 1890334 h 1911714"/>
              <a:gd name="connsiteX2" fmla="*/ 236260 w 6246124"/>
              <a:gd name="connsiteY2" fmla="*/ 1860797 h 1911714"/>
              <a:gd name="connsiteX3" fmla="*/ 354390 w 6246124"/>
              <a:gd name="connsiteY3" fmla="*/ 1846029 h 1911714"/>
              <a:gd name="connsiteX4" fmla="*/ 487286 w 6246124"/>
              <a:gd name="connsiteY4" fmla="*/ 1801725 h 1911714"/>
              <a:gd name="connsiteX5" fmla="*/ 575884 w 6246124"/>
              <a:gd name="connsiteY5" fmla="*/ 1772188 h 1911714"/>
              <a:gd name="connsiteX6" fmla="*/ 708780 w 6246124"/>
              <a:gd name="connsiteY6" fmla="*/ 1713115 h 1911714"/>
              <a:gd name="connsiteX7" fmla="*/ 885975 w 6246124"/>
              <a:gd name="connsiteY7" fmla="*/ 1683579 h 1911714"/>
              <a:gd name="connsiteX8" fmla="*/ 989339 w 6246124"/>
              <a:gd name="connsiteY8" fmla="*/ 1654042 h 1911714"/>
              <a:gd name="connsiteX9" fmla="*/ 1033638 w 6246124"/>
              <a:gd name="connsiteY9" fmla="*/ 1624506 h 1911714"/>
              <a:gd name="connsiteX10" fmla="*/ 1210833 w 6246124"/>
              <a:gd name="connsiteY10" fmla="*/ 1580201 h 1911714"/>
              <a:gd name="connsiteX11" fmla="*/ 1299430 w 6246124"/>
              <a:gd name="connsiteY11" fmla="*/ 1535896 h 1911714"/>
              <a:gd name="connsiteX12" fmla="*/ 1373261 w 6246124"/>
              <a:gd name="connsiteY12" fmla="*/ 1506360 h 1911714"/>
              <a:gd name="connsiteX13" fmla="*/ 1402794 w 6246124"/>
              <a:gd name="connsiteY13" fmla="*/ 1476823 h 1911714"/>
              <a:gd name="connsiteX14" fmla="*/ 1447093 w 6246124"/>
              <a:gd name="connsiteY14" fmla="*/ 1447287 h 1911714"/>
              <a:gd name="connsiteX15" fmla="*/ 1550456 w 6246124"/>
              <a:gd name="connsiteY15" fmla="*/ 1343909 h 1911714"/>
              <a:gd name="connsiteX16" fmla="*/ 1594755 w 6246124"/>
              <a:gd name="connsiteY16" fmla="*/ 1299604 h 1911714"/>
              <a:gd name="connsiteX17" fmla="*/ 1624288 w 6246124"/>
              <a:gd name="connsiteY17" fmla="*/ 1270068 h 1911714"/>
              <a:gd name="connsiteX18" fmla="*/ 1727651 w 6246124"/>
              <a:gd name="connsiteY18" fmla="*/ 1210995 h 1911714"/>
              <a:gd name="connsiteX19" fmla="*/ 1786716 w 6246124"/>
              <a:gd name="connsiteY19" fmla="*/ 1166690 h 1911714"/>
              <a:gd name="connsiteX20" fmla="*/ 1816249 w 6246124"/>
              <a:gd name="connsiteY20" fmla="*/ 1122386 h 1911714"/>
              <a:gd name="connsiteX21" fmla="*/ 1860548 w 6246124"/>
              <a:gd name="connsiteY21" fmla="*/ 1107617 h 1911714"/>
              <a:gd name="connsiteX22" fmla="*/ 1993444 w 6246124"/>
              <a:gd name="connsiteY22" fmla="*/ 974703 h 1911714"/>
              <a:gd name="connsiteX23" fmla="*/ 2052509 w 6246124"/>
              <a:gd name="connsiteY23" fmla="*/ 915630 h 1911714"/>
              <a:gd name="connsiteX24" fmla="*/ 2096808 w 6246124"/>
              <a:gd name="connsiteY24" fmla="*/ 871326 h 1911714"/>
              <a:gd name="connsiteX25" fmla="*/ 2141106 w 6246124"/>
              <a:gd name="connsiteY25" fmla="*/ 767948 h 1911714"/>
              <a:gd name="connsiteX26" fmla="*/ 2229704 w 6246124"/>
              <a:gd name="connsiteY26" fmla="*/ 679339 h 1911714"/>
              <a:gd name="connsiteX27" fmla="*/ 2288769 w 6246124"/>
              <a:gd name="connsiteY27" fmla="*/ 590729 h 1911714"/>
              <a:gd name="connsiteX28" fmla="*/ 2318301 w 6246124"/>
              <a:gd name="connsiteY28" fmla="*/ 546424 h 1911714"/>
              <a:gd name="connsiteX29" fmla="*/ 2377366 w 6246124"/>
              <a:gd name="connsiteY29" fmla="*/ 487351 h 1911714"/>
              <a:gd name="connsiteX30" fmla="*/ 2392133 w 6246124"/>
              <a:gd name="connsiteY30" fmla="*/ 443047 h 1911714"/>
              <a:gd name="connsiteX31" fmla="*/ 2451198 w 6246124"/>
              <a:gd name="connsiteY31" fmla="*/ 383974 h 1911714"/>
              <a:gd name="connsiteX32" fmla="*/ 2480730 w 6246124"/>
              <a:gd name="connsiteY32" fmla="*/ 324901 h 1911714"/>
              <a:gd name="connsiteX33" fmla="*/ 2495496 w 6246124"/>
              <a:gd name="connsiteY33" fmla="*/ 280596 h 1911714"/>
              <a:gd name="connsiteX34" fmla="*/ 2554561 w 6246124"/>
              <a:gd name="connsiteY34" fmla="*/ 221523 h 1911714"/>
              <a:gd name="connsiteX35" fmla="*/ 2628393 w 6246124"/>
              <a:gd name="connsiteY35" fmla="*/ 162450 h 1911714"/>
              <a:gd name="connsiteX36" fmla="*/ 2731756 w 6246124"/>
              <a:gd name="connsiteY36" fmla="*/ 88609 h 1911714"/>
              <a:gd name="connsiteX37" fmla="*/ 2790821 w 6246124"/>
              <a:gd name="connsiteY37" fmla="*/ 59073 h 1911714"/>
              <a:gd name="connsiteX38" fmla="*/ 2820354 w 6246124"/>
              <a:gd name="connsiteY38" fmla="*/ 29536 h 1911714"/>
              <a:gd name="connsiteX39" fmla="*/ 2879419 w 6246124"/>
              <a:gd name="connsiteY39" fmla="*/ 14768 h 1911714"/>
              <a:gd name="connsiteX40" fmla="*/ 2923718 w 6246124"/>
              <a:gd name="connsiteY40" fmla="*/ 0 h 1911714"/>
              <a:gd name="connsiteX41" fmla="*/ 3100913 w 6246124"/>
              <a:gd name="connsiteY41" fmla="*/ 44304 h 1911714"/>
              <a:gd name="connsiteX42" fmla="*/ 3159978 w 6246124"/>
              <a:gd name="connsiteY42" fmla="*/ 103377 h 1911714"/>
              <a:gd name="connsiteX43" fmla="*/ 3248575 w 6246124"/>
              <a:gd name="connsiteY43" fmla="*/ 162450 h 1911714"/>
              <a:gd name="connsiteX44" fmla="*/ 3263341 w 6246124"/>
              <a:gd name="connsiteY44" fmla="*/ 206755 h 1911714"/>
              <a:gd name="connsiteX45" fmla="*/ 3322406 w 6246124"/>
              <a:gd name="connsiteY45" fmla="*/ 280596 h 1911714"/>
              <a:gd name="connsiteX46" fmla="*/ 3337173 w 6246124"/>
              <a:gd name="connsiteY46" fmla="*/ 324901 h 1911714"/>
              <a:gd name="connsiteX47" fmla="*/ 3381471 w 6246124"/>
              <a:gd name="connsiteY47" fmla="*/ 369206 h 1911714"/>
              <a:gd name="connsiteX48" fmla="*/ 3440536 w 6246124"/>
              <a:gd name="connsiteY48" fmla="*/ 457815 h 1911714"/>
              <a:gd name="connsiteX49" fmla="*/ 3470069 w 6246124"/>
              <a:gd name="connsiteY49" fmla="*/ 502120 h 1911714"/>
              <a:gd name="connsiteX50" fmla="*/ 3499601 w 6246124"/>
              <a:gd name="connsiteY50" fmla="*/ 546424 h 1911714"/>
              <a:gd name="connsiteX51" fmla="*/ 3543900 w 6246124"/>
              <a:gd name="connsiteY51" fmla="*/ 590729 h 1911714"/>
              <a:gd name="connsiteX52" fmla="*/ 3617731 w 6246124"/>
              <a:gd name="connsiteY52" fmla="*/ 694107 h 1911714"/>
              <a:gd name="connsiteX53" fmla="*/ 3735861 w 6246124"/>
              <a:gd name="connsiteY53" fmla="*/ 753180 h 1911714"/>
              <a:gd name="connsiteX54" fmla="*/ 3898290 w 6246124"/>
              <a:gd name="connsiteY54" fmla="*/ 856557 h 1911714"/>
              <a:gd name="connsiteX55" fmla="*/ 4016420 w 6246124"/>
              <a:gd name="connsiteY55" fmla="*/ 915630 h 1911714"/>
              <a:gd name="connsiteX56" fmla="*/ 4075485 w 6246124"/>
              <a:gd name="connsiteY56" fmla="*/ 945167 h 1911714"/>
              <a:gd name="connsiteX57" fmla="*/ 4178849 w 6246124"/>
              <a:gd name="connsiteY57" fmla="*/ 1019008 h 1911714"/>
              <a:gd name="connsiteX58" fmla="*/ 4223148 w 6246124"/>
              <a:gd name="connsiteY58" fmla="*/ 1033776 h 1911714"/>
              <a:gd name="connsiteX59" fmla="*/ 4282213 w 6246124"/>
              <a:gd name="connsiteY59" fmla="*/ 1063313 h 1911714"/>
              <a:gd name="connsiteX60" fmla="*/ 4385576 w 6246124"/>
              <a:gd name="connsiteY60" fmla="*/ 1092849 h 1911714"/>
              <a:gd name="connsiteX61" fmla="*/ 4415109 w 6246124"/>
              <a:gd name="connsiteY61" fmla="*/ 1122386 h 1911714"/>
              <a:gd name="connsiteX62" fmla="*/ 4548005 w 6246124"/>
              <a:gd name="connsiteY62" fmla="*/ 1166690 h 1911714"/>
              <a:gd name="connsiteX63" fmla="*/ 4607070 w 6246124"/>
              <a:gd name="connsiteY63" fmla="*/ 1196227 h 1911714"/>
              <a:gd name="connsiteX64" fmla="*/ 4725200 w 6246124"/>
              <a:gd name="connsiteY64" fmla="*/ 1240532 h 1911714"/>
              <a:gd name="connsiteX65" fmla="*/ 4769499 w 6246124"/>
              <a:gd name="connsiteY65" fmla="*/ 1284836 h 1911714"/>
              <a:gd name="connsiteX66" fmla="*/ 4813798 w 6246124"/>
              <a:gd name="connsiteY66" fmla="*/ 1299604 h 1911714"/>
              <a:gd name="connsiteX67" fmla="*/ 4887629 w 6246124"/>
              <a:gd name="connsiteY67" fmla="*/ 1329141 h 1911714"/>
              <a:gd name="connsiteX68" fmla="*/ 4961460 w 6246124"/>
              <a:gd name="connsiteY68" fmla="*/ 1343909 h 1911714"/>
              <a:gd name="connsiteX69" fmla="*/ 5005759 w 6246124"/>
              <a:gd name="connsiteY69" fmla="*/ 1358677 h 1911714"/>
              <a:gd name="connsiteX70" fmla="*/ 5094356 w 6246124"/>
              <a:gd name="connsiteY70" fmla="*/ 1432519 h 1911714"/>
              <a:gd name="connsiteX71" fmla="*/ 5123889 w 6246124"/>
              <a:gd name="connsiteY71" fmla="*/ 1462055 h 1911714"/>
              <a:gd name="connsiteX72" fmla="*/ 5242019 w 6246124"/>
              <a:gd name="connsiteY72" fmla="*/ 1521128 h 1911714"/>
              <a:gd name="connsiteX73" fmla="*/ 5271551 w 6246124"/>
              <a:gd name="connsiteY73" fmla="*/ 1550665 h 1911714"/>
              <a:gd name="connsiteX74" fmla="*/ 5360149 w 6246124"/>
              <a:gd name="connsiteY74" fmla="*/ 1609737 h 1911714"/>
              <a:gd name="connsiteX75" fmla="*/ 5404448 w 6246124"/>
              <a:gd name="connsiteY75" fmla="*/ 1654042 h 1911714"/>
              <a:gd name="connsiteX76" fmla="*/ 5507811 w 6246124"/>
              <a:gd name="connsiteY76" fmla="*/ 1727883 h 1911714"/>
              <a:gd name="connsiteX77" fmla="*/ 5537344 w 6246124"/>
              <a:gd name="connsiteY77" fmla="*/ 1757420 h 1911714"/>
              <a:gd name="connsiteX78" fmla="*/ 5611175 w 6246124"/>
              <a:gd name="connsiteY78" fmla="*/ 1786956 h 1911714"/>
              <a:gd name="connsiteX79" fmla="*/ 5758838 w 6246124"/>
              <a:gd name="connsiteY79" fmla="*/ 1846029 h 1911714"/>
              <a:gd name="connsiteX80" fmla="*/ 5788370 w 6246124"/>
              <a:gd name="connsiteY80" fmla="*/ 1875566 h 1911714"/>
              <a:gd name="connsiteX81" fmla="*/ 6246124 w 6246124"/>
              <a:gd name="connsiteY81" fmla="*/ 1905102 h 19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46124" h="1911714">
                <a:moveTo>
                  <a:pt x="0" y="1905102"/>
                </a:moveTo>
                <a:cubicBezTo>
                  <a:pt x="49221" y="1900179"/>
                  <a:pt x="99044" y="1899451"/>
                  <a:pt x="147663" y="1890334"/>
                </a:cubicBezTo>
                <a:cubicBezTo>
                  <a:pt x="178260" y="1884596"/>
                  <a:pt x="205821" y="1867321"/>
                  <a:pt x="236260" y="1860797"/>
                </a:cubicBezTo>
                <a:cubicBezTo>
                  <a:pt x="275062" y="1852481"/>
                  <a:pt x="315013" y="1850952"/>
                  <a:pt x="354390" y="1846029"/>
                </a:cubicBezTo>
                <a:lnTo>
                  <a:pt x="487286" y="1801725"/>
                </a:lnTo>
                <a:cubicBezTo>
                  <a:pt x="516819" y="1791879"/>
                  <a:pt x="549983" y="1789458"/>
                  <a:pt x="575884" y="1772188"/>
                </a:cubicBezTo>
                <a:cubicBezTo>
                  <a:pt x="634060" y="1733399"/>
                  <a:pt x="624437" y="1734203"/>
                  <a:pt x="708780" y="1713115"/>
                </a:cubicBezTo>
                <a:cubicBezTo>
                  <a:pt x="806343" y="1688721"/>
                  <a:pt x="747707" y="1700865"/>
                  <a:pt x="885975" y="1683579"/>
                </a:cubicBezTo>
                <a:cubicBezTo>
                  <a:pt x="904896" y="1678848"/>
                  <a:pt x="968158" y="1664634"/>
                  <a:pt x="989339" y="1654042"/>
                </a:cubicBezTo>
                <a:cubicBezTo>
                  <a:pt x="1005213" y="1646104"/>
                  <a:pt x="1017420" y="1631715"/>
                  <a:pt x="1033638" y="1624506"/>
                </a:cubicBezTo>
                <a:cubicBezTo>
                  <a:pt x="1103842" y="1593300"/>
                  <a:pt x="1136536" y="1592585"/>
                  <a:pt x="1210833" y="1580201"/>
                </a:cubicBezTo>
                <a:cubicBezTo>
                  <a:pt x="1240365" y="1565433"/>
                  <a:pt x="1269371" y="1549561"/>
                  <a:pt x="1299430" y="1535896"/>
                </a:cubicBezTo>
                <a:cubicBezTo>
                  <a:pt x="1323560" y="1524926"/>
                  <a:pt x="1350248" y="1519512"/>
                  <a:pt x="1373261" y="1506360"/>
                </a:cubicBezTo>
                <a:cubicBezTo>
                  <a:pt x="1385349" y="1499452"/>
                  <a:pt x="1391923" y="1485521"/>
                  <a:pt x="1402794" y="1476823"/>
                </a:cubicBezTo>
                <a:cubicBezTo>
                  <a:pt x="1416652" y="1465735"/>
                  <a:pt x="1433737" y="1458975"/>
                  <a:pt x="1447093" y="1447287"/>
                </a:cubicBezTo>
                <a:cubicBezTo>
                  <a:pt x="1447124" y="1447260"/>
                  <a:pt x="1529772" y="1364596"/>
                  <a:pt x="1550456" y="1343909"/>
                </a:cubicBezTo>
                <a:lnTo>
                  <a:pt x="1594755" y="1299604"/>
                </a:lnTo>
                <a:cubicBezTo>
                  <a:pt x="1604599" y="1289759"/>
                  <a:pt x="1611835" y="1276295"/>
                  <a:pt x="1624288" y="1270068"/>
                </a:cubicBezTo>
                <a:cubicBezTo>
                  <a:pt x="1681974" y="1241222"/>
                  <a:pt x="1678948" y="1245788"/>
                  <a:pt x="1727651" y="1210995"/>
                </a:cubicBezTo>
                <a:cubicBezTo>
                  <a:pt x="1747677" y="1196688"/>
                  <a:pt x="1769314" y="1184094"/>
                  <a:pt x="1786716" y="1166690"/>
                </a:cubicBezTo>
                <a:cubicBezTo>
                  <a:pt x="1799265" y="1154139"/>
                  <a:pt x="1802391" y="1133474"/>
                  <a:pt x="1816249" y="1122386"/>
                </a:cubicBezTo>
                <a:cubicBezTo>
                  <a:pt x="1828403" y="1112662"/>
                  <a:pt x="1845782" y="1112540"/>
                  <a:pt x="1860548" y="1107617"/>
                </a:cubicBezTo>
                <a:lnTo>
                  <a:pt x="1993444" y="974703"/>
                </a:lnTo>
                <a:lnTo>
                  <a:pt x="2052509" y="915630"/>
                </a:lnTo>
                <a:lnTo>
                  <a:pt x="2096808" y="871326"/>
                </a:lnTo>
                <a:cubicBezTo>
                  <a:pt x="2107475" y="839319"/>
                  <a:pt x="2120253" y="794018"/>
                  <a:pt x="2141106" y="767948"/>
                </a:cubicBezTo>
                <a:cubicBezTo>
                  <a:pt x="2167196" y="735331"/>
                  <a:pt x="2206537" y="714094"/>
                  <a:pt x="2229704" y="679339"/>
                </a:cubicBezTo>
                <a:lnTo>
                  <a:pt x="2288769" y="590729"/>
                </a:lnTo>
                <a:cubicBezTo>
                  <a:pt x="2298613" y="575961"/>
                  <a:pt x="2305752" y="558975"/>
                  <a:pt x="2318301" y="546424"/>
                </a:cubicBezTo>
                <a:lnTo>
                  <a:pt x="2377366" y="487351"/>
                </a:lnTo>
                <a:cubicBezTo>
                  <a:pt x="2382288" y="472583"/>
                  <a:pt x="2383086" y="455715"/>
                  <a:pt x="2392133" y="443047"/>
                </a:cubicBezTo>
                <a:cubicBezTo>
                  <a:pt x="2408317" y="420387"/>
                  <a:pt x="2451198" y="383974"/>
                  <a:pt x="2451198" y="383974"/>
                </a:cubicBezTo>
                <a:cubicBezTo>
                  <a:pt x="2461042" y="364283"/>
                  <a:pt x="2472059" y="345136"/>
                  <a:pt x="2480730" y="324901"/>
                </a:cubicBezTo>
                <a:cubicBezTo>
                  <a:pt x="2486861" y="310592"/>
                  <a:pt x="2486449" y="293264"/>
                  <a:pt x="2495496" y="280596"/>
                </a:cubicBezTo>
                <a:cubicBezTo>
                  <a:pt x="2511679" y="257936"/>
                  <a:pt x="2534873" y="241214"/>
                  <a:pt x="2554561" y="221523"/>
                </a:cubicBezTo>
                <a:cubicBezTo>
                  <a:pt x="2603944" y="172133"/>
                  <a:pt x="2563203" y="209021"/>
                  <a:pt x="2628393" y="162450"/>
                </a:cubicBezTo>
                <a:cubicBezTo>
                  <a:pt x="2660068" y="139822"/>
                  <a:pt x="2696970" y="108489"/>
                  <a:pt x="2731756" y="88609"/>
                </a:cubicBezTo>
                <a:cubicBezTo>
                  <a:pt x="2750868" y="77686"/>
                  <a:pt x="2771133" y="68918"/>
                  <a:pt x="2790821" y="59073"/>
                </a:cubicBezTo>
                <a:cubicBezTo>
                  <a:pt x="2800665" y="49227"/>
                  <a:pt x="2807901" y="35763"/>
                  <a:pt x="2820354" y="29536"/>
                </a:cubicBezTo>
                <a:cubicBezTo>
                  <a:pt x="2838505" y="20459"/>
                  <a:pt x="2859906" y="20344"/>
                  <a:pt x="2879419" y="14768"/>
                </a:cubicBezTo>
                <a:cubicBezTo>
                  <a:pt x="2894385" y="10491"/>
                  <a:pt x="2908952" y="4923"/>
                  <a:pt x="2923718" y="0"/>
                </a:cubicBezTo>
                <a:cubicBezTo>
                  <a:pt x="2995504" y="8974"/>
                  <a:pt x="3044179" y="1748"/>
                  <a:pt x="3100913" y="44304"/>
                </a:cubicBezTo>
                <a:cubicBezTo>
                  <a:pt x="3123188" y="61013"/>
                  <a:pt x="3136810" y="87930"/>
                  <a:pt x="3159978" y="103377"/>
                </a:cubicBezTo>
                <a:lnTo>
                  <a:pt x="3248575" y="162450"/>
                </a:lnTo>
                <a:cubicBezTo>
                  <a:pt x="3253497" y="177218"/>
                  <a:pt x="3255333" y="193406"/>
                  <a:pt x="3263341" y="206755"/>
                </a:cubicBezTo>
                <a:cubicBezTo>
                  <a:pt x="3345756" y="344131"/>
                  <a:pt x="3233736" y="103233"/>
                  <a:pt x="3322406" y="280596"/>
                </a:cubicBezTo>
                <a:cubicBezTo>
                  <a:pt x="3329367" y="294520"/>
                  <a:pt x="3328539" y="311948"/>
                  <a:pt x="3337173" y="324901"/>
                </a:cubicBezTo>
                <a:cubicBezTo>
                  <a:pt x="3348756" y="342278"/>
                  <a:pt x="3368651" y="352720"/>
                  <a:pt x="3381471" y="369206"/>
                </a:cubicBezTo>
                <a:cubicBezTo>
                  <a:pt x="3403262" y="397227"/>
                  <a:pt x="3420848" y="428279"/>
                  <a:pt x="3440536" y="457815"/>
                </a:cubicBezTo>
                <a:lnTo>
                  <a:pt x="3470069" y="502120"/>
                </a:lnTo>
                <a:cubicBezTo>
                  <a:pt x="3479913" y="516888"/>
                  <a:pt x="3487052" y="533873"/>
                  <a:pt x="3499601" y="546424"/>
                </a:cubicBezTo>
                <a:cubicBezTo>
                  <a:pt x="3514367" y="561192"/>
                  <a:pt x="3531762" y="573734"/>
                  <a:pt x="3543900" y="590729"/>
                </a:cubicBezTo>
                <a:cubicBezTo>
                  <a:pt x="3583261" y="645842"/>
                  <a:pt x="3557403" y="655711"/>
                  <a:pt x="3617731" y="694107"/>
                </a:cubicBezTo>
                <a:cubicBezTo>
                  <a:pt x="3654872" y="717746"/>
                  <a:pt x="3704732" y="722047"/>
                  <a:pt x="3735861" y="753180"/>
                </a:cubicBezTo>
                <a:cubicBezTo>
                  <a:pt x="3811289" y="828617"/>
                  <a:pt x="3761481" y="788143"/>
                  <a:pt x="3898290" y="856557"/>
                </a:cubicBezTo>
                <a:lnTo>
                  <a:pt x="4016420" y="915630"/>
                </a:lnTo>
                <a:cubicBezTo>
                  <a:pt x="4036108" y="925476"/>
                  <a:pt x="4059920" y="929601"/>
                  <a:pt x="4075485" y="945167"/>
                </a:cubicBezTo>
                <a:cubicBezTo>
                  <a:pt x="4116990" y="986676"/>
                  <a:pt x="4110236" y="984697"/>
                  <a:pt x="4178849" y="1019008"/>
                </a:cubicBezTo>
                <a:cubicBezTo>
                  <a:pt x="4192771" y="1025970"/>
                  <a:pt x="4208842" y="1027644"/>
                  <a:pt x="4223148" y="1033776"/>
                </a:cubicBezTo>
                <a:cubicBezTo>
                  <a:pt x="4243381" y="1042448"/>
                  <a:pt x="4261980" y="1054641"/>
                  <a:pt x="4282213" y="1063313"/>
                </a:cubicBezTo>
                <a:cubicBezTo>
                  <a:pt x="4311870" y="1076025"/>
                  <a:pt x="4355603" y="1085355"/>
                  <a:pt x="4385576" y="1092849"/>
                </a:cubicBezTo>
                <a:cubicBezTo>
                  <a:pt x="4395420" y="1102695"/>
                  <a:pt x="4403021" y="1115478"/>
                  <a:pt x="4415109" y="1122386"/>
                </a:cubicBezTo>
                <a:cubicBezTo>
                  <a:pt x="4458356" y="1147102"/>
                  <a:pt x="4501068" y="1154954"/>
                  <a:pt x="4548005" y="1166690"/>
                </a:cubicBezTo>
                <a:cubicBezTo>
                  <a:pt x="4567693" y="1176536"/>
                  <a:pt x="4586459" y="1188497"/>
                  <a:pt x="4607070" y="1196227"/>
                </a:cubicBezTo>
                <a:cubicBezTo>
                  <a:pt x="4672162" y="1220640"/>
                  <a:pt x="4664610" y="1197248"/>
                  <a:pt x="4725200" y="1240532"/>
                </a:cubicBezTo>
                <a:cubicBezTo>
                  <a:pt x="4742193" y="1252672"/>
                  <a:pt x="4752123" y="1273251"/>
                  <a:pt x="4769499" y="1284836"/>
                </a:cubicBezTo>
                <a:cubicBezTo>
                  <a:pt x="4782450" y="1293471"/>
                  <a:pt x="4799224" y="1294138"/>
                  <a:pt x="4813798" y="1299604"/>
                </a:cubicBezTo>
                <a:cubicBezTo>
                  <a:pt x="4838617" y="1308912"/>
                  <a:pt x="4862240" y="1321523"/>
                  <a:pt x="4887629" y="1329141"/>
                </a:cubicBezTo>
                <a:cubicBezTo>
                  <a:pt x="4911668" y="1336354"/>
                  <a:pt x="4937112" y="1337821"/>
                  <a:pt x="4961460" y="1343909"/>
                </a:cubicBezTo>
                <a:cubicBezTo>
                  <a:pt x="4976560" y="1347685"/>
                  <a:pt x="4990993" y="1353754"/>
                  <a:pt x="5005759" y="1358677"/>
                </a:cubicBezTo>
                <a:cubicBezTo>
                  <a:pt x="5110983" y="1463915"/>
                  <a:pt x="4991572" y="1350280"/>
                  <a:pt x="5094356" y="1432519"/>
                </a:cubicBezTo>
                <a:cubicBezTo>
                  <a:pt x="5105227" y="1441217"/>
                  <a:pt x="5111951" y="1454891"/>
                  <a:pt x="5123889" y="1462055"/>
                </a:cubicBezTo>
                <a:cubicBezTo>
                  <a:pt x="5161639" y="1484708"/>
                  <a:pt x="5242019" y="1521128"/>
                  <a:pt x="5242019" y="1521128"/>
                </a:cubicBezTo>
                <a:cubicBezTo>
                  <a:pt x="5251863" y="1530974"/>
                  <a:pt x="5260413" y="1542311"/>
                  <a:pt x="5271551" y="1550665"/>
                </a:cubicBezTo>
                <a:cubicBezTo>
                  <a:pt x="5299946" y="1571964"/>
                  <a:pt x="5335052" y="1584636"/>
                  <a:pt x="5360149" y="1609737"/>
                </a:cubicBezTo>
                <a:cubicBezTo>
                  <a:pt x="5374915" y="1624505"/>
                  <a:pt x="5388592" y="1640450"/>
                  <a:pt x="5404448" y="1654042"/>
                </a:cubicBezTo>
                <a:cubicBezTo>
                  <a:pt x="5549952" y="1778777"/>
                  <a:pt x="5390943" y="1634375"/>
                  <a:pt x="5507811" y="1727883"/>
                </a:cubicBezTo>
                <a:cubicBezTo>
                  <a:pt x="5518682" y="1736581"/>
                  <a:pt x="5525256" y="1750512"/>
                  <a:pt x="5537344" y="1757420"/>
                </a:cubicBezTo>
                <a:cubicBezTo>
                  <a:pt x="5560357" y="1770572"/>
                  <a:pt x="5586954" y="1776189"/>
                  <a:pt x="5611175" y="1786956"/>
                </a:cubicBezTo>
                <a:cubicBezTo>
                  <a:pt x="5741540" y="1844904"/>
                  <a:pt x="5587901" y="1789043"/>
                  <a:pt x="5758838" y="1846029"/>
                </a:cubicBezTo>
                <a:cubicBezTo>
                  <a:pt x="5768682" y="1855875"/>
                  <a:pt x="5775443" y="1870395"/>
                  <a:pt x="5788370" y="1875566"/>
                </a:cubicBezTo>
                <a:cubicBezTo>
                  <a:pt x="5930840" y="1932562"/>
                  <a:pt x="6104346" y="1905102"/>
                  <a:pt x="6246124" y="190510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96580" y="5202638"/>
            <a:ext cx="738312" cy="523220"/>
          </a:xfrm>
          <a:prstGeom prst="rect">
            <a:avLst/>
          </a:prstGeom>
          <a:noFill/>
        </p:spPr>
        <p:txBody>
          <a:bodyPr wrap="square" rtlCol="0">
            <a:spAutoFit/>
          </a:bodyPr>
          <a:lstStyle/>
          <a:p>
            <a:r>
              <a:rPr lang="en-US" sz="2800" dirty="0" smtClean="0"/>
              <a:t>z</a:t>
            </a:r>
            <a:endParaRPr lang="en-US" sz="2800" dirty="0"/>
          </a:p>
        </p:txBody>
      </p:sp>
      <p:sp>
        <p:nvSpPr>
          <p:cNvPr id="10" name="TextBox 9"/>
          <p:cNvSpPr txBox="1"/>
          <p:nvPr/>
        </p:nvSpPr>
        <p:spPr>
          <a:xfrm>
            <a:off x="4274937" y="5509051"/>
            <a:ext cx="738312" cy="523220"/>
          </a:xfrm>
          <a:prstGeom prst="rect">
            <a:avLst/>
          </a:prstGeom>
          <a:noFill/>
        </p:spPr>
        <p:txBody>
          <a:bodyPr wrap="square" rtlCol="0">
            <a:spAutoFit/>
          </a:bodyPr>
          <a:lstStyle/>
          <a:p>
            <a:r>
              <a:rPr lang="en-US" sz="2800" dirty="0" smtClean="0"/>
              <a:t>0</a:t>
            </a:r>
            <a:endParaRPr lang="en-US" sz="2800" dirty="0"/>
          </a:p>
        </p:txBody>
      </p:sp>
      <p:sp>
        <p:nvSpPr>
          <p:cNvPr id="11" name="TextBox 10"/>
          <p:cNvSpPr txBox="1"/>
          <p:nvPr/>
        </p:nvSpPr>
        <p:spPr>
          <a:xfrm>
            <a:off x="6184043" y="5509051"/>
            <a:ext cx="1080951" cy="523220"/>
          </a:xfrm>
          <a:prstGeom prst="rect">
            <a:avLst/>
          </a:prstGeom>
          <a:noFill/>
        </p:spPr>
        <p:txBody>
          <a:bodyPr wrap="square" rtlCol="0">
            <a:spAutoFit/>
          </a:bodyPr>
          <a:lstStyle/>
          <a:p>
            <a:r>
              <a:rPr lang="en-US" sz="2800" dirty="0" smtClean="0"/>
              <a:t>1.6</a:t>
            </a:r>
            <a:endParaRPr lang="en-US" sz="2800" dirty="0"/>
          </a:p>
        </p:txBody>
      </p:sp>
      <p:sp>
        <p:nvSpPr>
          <p:cNvPr id="12" name="TextBox 11"/>
          <p:cNvSpPr txBox="1"/>
          <p:nvPr/>
        </p:nvSpPr>
        <p:spPr>
          <a:xfrm>
            <a:off x="2128061" y="5509051"/>
            <a:ext cx="1080951" cy="523220"/>
          </a:xfrm>
          <a:prstGeom prst="rect">
            <a:avLst/>
          </a:prstGeom>
          <a:noFill/>
        </p:spPr>
        <p:txBody>
          <a:bodyPr wrap="square" rtlCol="0">
            <a:spAutoFit/>
          </a:bodyPr>
          <a:lstStyle/>
          <a:p>
            <a:r>
              <a:rPr lang="en-US" sz="2800" dirty="0" smtClean="0"/>
              <a:t>-1.6</a:t>
            </a:r>
            <a:endParaRPr lang="en-US" sz="2800" dirty="0"/>
          </a:p>
        </p:txBody>
      </p:sp>
      <p:cxnSp>
        <p:nvCxnSpPr>
          <p:cNvPr id="14" name="Straight Connector 13"/>
          <p:cNvCxnSpPr/>
          <p:nvPr/>
        </p:nvCxnSpPr>
        <p:spPr>
          <a:xfrm>
            <a:off x="6438085"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611175" y="3156605"/>
            <a:ext cx="1367385" cy="523220"/>
          </a:xfrm>
          <a:prstGeom prst="rect">
            <a:avLst/>
          </a:prstGeom>
          <a:noFill/>
        </p:spPr>
        <p:txBody>
          <a:bodyPr wrap="square" rtlCol="0">
            <a:spAutoFit/>
          </a:bodyPr>
          <a:lstStyle/>
          <a:p>
            <a:r>
              <a:rPr lang="en-US" sz="2800" dirty="0"/>
              <a:t>α</a:t>
            </a:r>
            <a:r>
              <a:rPr lang="en-US" sz="2800" dirty="0" smtClean="0"/>
              <a:t>=0.05</a:t>
            </a:r>
            <a:endParaRPr lang="en-US" sz="2800" dirty="0"/>
          </a:p>
        </p:txBody>
      </p:sp>
      <p:cxnSp>
        <p:nvCxnSpPr>
          <p:cNvPr id="17" name="Straight Connector 16"/>
          <p:cNvCxnSpPr/>
          <p:nvPr/>
        </p:nvCxnSpPr>
        <p:spPr>
          <a:xfrm>
            <a:off x="7264994" y="3620253"/>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93327" y="5509051"/>
            <a:ext cx="1080951" cy="523220"/>
          </a:xfrm>
          <a:prstGeom prst="rect">
            <a:avLst/>
          </a:prstGeom>
          <a:noFill/>
        </p:spPr>
        <p:txBody>
          <a:bodyPr wrap="square" rtlCol="0">
            <a:spAutoFit/>
          </a:bodyPr>
          <a:lstStyle/>
          <a:p>
            <a:r>
              <a:rPr lang="en-US" sz="2800" dirty="0" smtClean="0"/>
              <a:t>2.3</a:t>
            </a:r>
            <a:endParaRPr lang="en-US" sz="2800" dirty="0"/>
          </a:p>
        </p:txBody>
      </p:sp>
      <p:sp>
        <p:nvSpPr>
          <p:cNvPr id="19" name="TextBox 18"/>
          <p:cNvSpPr txBox="1"/>
          <p:nvPr/>
        </p:nvSpPr>
        <p:spPr>
          <a:xfrm>
            <a:off x="6919495" y="3219476"/>
            <a:ext cx="1275773" cy="523220"/>
          </a:xfrm>
          <a:prstGeom prst="rect">
            <a:avLst/>
          </a:prstGeom>
          <a:noFill/>
        </p:spPr>
        <p:txBody>
          <a:bodyPr wrap="square" rtlCol="0">
            <a:spAutoFit/>
          </a:bodyPr>
          <a:lstStyle/>
          <a:p>
            <a:r>
              <a:rPr lang="en-US" sz="2800" dirty="0"/>
              <a:t>α</a:t>
            </a:r>
            <a:r>
              <a:rPr lang="en-US" sz="2800" dirty="0" smtClean="0"/>
              <a:t>=0.01</a:t>
            </a:r>
            <a:endParaRPr lang="en-US" sz="2800" dirty="0"/>
          </a:p>
        </p:txBody>
      </p:sp>
    </p:spTree>
    <p:extLst>
      <p:ext uri="{BB962C8B-B14F-4D97-AF65-F5344CB8AC3E}">
        <p14:creationId xmlns:p14="http://schemas.microsoft.com/office/powerpoint/2010/main" val="3749079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from 3 Fertilizer Treatments</a:t>
            </a:r>
            <a:br>
              <a:rPr lang="en-US" dirty="0" smtClean="0"/>
            </a:br>
            <a:r>
              <a:rPr lang="en-US" dirty="0" smtClean="0"/>
              <a:t>(also in lab)</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60</a:t>
            </a:fld>
            <a:endParaRPr lang="en-US"/>
          </a:p>
        </p:txBody>
      </p:sp>
      <p:pic>
        <p:nvPicPr>
          <p:cNvPr id="4" name="Picture 3"/>
          <p:cNvPicPr>
            <a:picLocks noChangeAspect="1"/>
          </p:cNvPicPr>
          <p:nvPr/>
        </p:nvPicPr>
        <p:blipFill>
          <a:blip r:embed="rId2"/>
          <a:stretch>
            <a:fillRect/>
          </a:stretch>
        </p:blipFill>
        <p:spPr>
          <a:xfrm>
            <a:off x="457200" y="1581825"/>
            <a:ext cx="4027010" cy="2006968"/>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139693" y="1946897"/>
            <a:ext cx="635014" cy="1569660"/>
          </a:xfrm>
          <a:prstGeom prst="rect">
            <a:avLst/>
          </a:prstGeom>
          <a:noFill/>
        </p:spPr>
        <p:txBody>
          <a:bodyPr wrap="square" rtlCol="0">
            <a:spAutoFit/>
          </a:bodyPr>
          <a:lstStyle/>
          <a:p>
            <a:r>
              <a:rPr lang="en-US" sz="1600" dirty="0" err="1" smtClean="0"/>
              <a:t>i</a:t>
            </a:r>
            <a:r>
              <a:rPr lang="en-US" sz="1600" dirty="0" smtClean="0"/>
              <a:t>=1</a:t>
            </a:r>
          </a:p>
          <a:p>
            <a:r>
              <a:rPr lang="en-US" sz="1600" dirty="0" err="1" smtClean="0"/>
              <a:t>i</a:t>
            </a:r>
            <a:r>
              <a:rPr lang="en-US" sz="1600" dirty="0" smtClean="0"/>
              <a:t>=2</a:t>
            </a:r>
          </a:p>
          <a:p>
            <a:endParaRPr lang="en-US" sz="1600" dirty="0"/>
          </a:p>
          <a:p>
            <a:endParaRPr lang="en-US" sz="1600" dirty="0" smtClean="0"/>
          </a:p>
          <a:p>
            <a:endParaRPr lang="en-US" sz="1600" dirty="0"/>
          </a:p>
          <a:p>
            <a:r>
              <a:rPr lang="en-US" sz="1600" dirty="0" err="1" smtClean="0"/>
              <a:t>i</a:t>
            </a:r>
            <a:r>
              <a:rPr lang="en-US" sz="1600" dirty="0" smtClean="0"/>
              <a:t>=6</a:t>
            </a:r>
            <a:endParaRPr lang="en-US" sz="1600" dirty="0"/>
          </a:p>
        </p:txBody>
      </p:sp>
      <p:sp>
        <p:nvSpPr>
          <p:cNvPr id="7" name="TextBox 6"/>
          <p:cNvSpPr txBox="1"/>
          <p:nvPr/>
        </p:nvSpPr>
        <p:spPr>
          <a:xfrm>
            <a:off x="935811" y="1345279"/>
            <a:ext cx="3547289" cy="369332"/>
          </a:xfrm>
          <a:prstGeom prst="rect">
            <a:avLst/>
          </a:prstGeom>
          <a:noFill/>
        </p:spPr>
        <p:txBody>
          <a:bodyPr wrap="square" rtlCol="0">
            <a:spAutoFit/>
          </a:bodyPr>
          <a:lstStyle/>
          <a:p>
            <a:r>
              <a:rPr lang="en-US" dirty="0" smtClean="0"/>
              <a:t>j=1			j=2  	    j=3	    j=4</a:t>
            </a:r>
            <a:endParaRPr lang="en-US" dirty="0"/>
          </a:p>
        </p:txBody>
      </p:sp>
      <p:pic>
        <p:nvPicPr>
          <p:cNvPr id="8" name="Picture 7"/>
          <p:cNvPicPr>
            <a:picLocks noChangeAspect="1"/>
          </p:cNvPicPr>
          <p:nvPr/>
        </p:nvPicPr>
        <p:blipFill>
          <a:blip r:embed="rId4"/>
          <a:stretch>
            <a:fillRect/>
          </a:stretch>
        </p:blipFill>
        <p:spPr>
          <a:xfrm>
            <a:off x="2389660" y="4018159"/>
            <a:ext cx="6152747" cy="1981139"/>
          </a:xfrm>
          <a:prstGeom prst="rect">
            <a:avLst/>
          </a:prstGeom>
        </p:spPr>
      </p:pic>
      <p:pic>
        <p:nvPicPr>
          <p:cNvPr id="9" name="Picture 8"/>
          <p:cNvPicPr>
            <a:picLocks noChangeAspect="1"/>
          </p:cNvPicPr>
          <p:nvPr/>
        </p:nvPicPr>
        <p:blipFill>
          <a:blip r:embed="rId5"/>
          <a:stretch>
            <a:fillRect/>
          </a:stretch>
        </p:blipFill>
        <p:spPr>
          <a:xfrm>
            <a:off x="4484210" y="1427347"/>
            <a:ext cx="4659790" cy="1048308"/>
          </a:xfrm>
          <a:prstGeom prst="rect">
            <a:avLst/>
          </a:prstGeom>
        </p:spPr>
      </p:pic>
      <p:sp>
        <p:nvSpPr>
          <p:cNvPr id="10" name="TextBox 9"/>
          <p:cNvSpPr txBox="1"/>
          <p:nvPr/>
        </p:nvSpPr>
        <p:spPr>
          <a:xfrm>
            <a:off x="2557879" y="4771149"/>
            <a:ext cx="1926331" cy="1158779"/>
          </a:xfrm>
          <a:prstGeom prst="rect">
            <a:avLst/>
          </a:prstGeom>
          <a:noFill/>
        </p:spPr>
        <p:txBody>
          <a:bodyPr wrap="square" rtlCol="0">
            <a:spAutoFit/>
          </a:bodyPr>
          <a:lstStyle/>
          <a:p>
            <a:pPr>
              <a:lnSpc>
                <a:spcPct val="130000"/>
              </a:lnSpc>
            </a:pPr>
            <a:r>
              <a:rPr lang="en-US" dirty="0" smtClean="0"/>
              <a:t>Treatment</a:t>
            </a:r>
          </a:p>
          <a:p>
            <a:pPr>
              <a:lnSpc>
                <a:spcPct val="130000"/>
              </a:lnSpc>
            </a:pPr>
            <a:r>
              <a:rPr lang="en-US" dirty="0" smtClean="0"/>
              <a:t>Error</a:t>
            </a:r>
          </a:p>
          <a:p>
            <a:pPr>
              <a:lnSpc>
                <a:spcPct val="130000"/>
              </a:lnSpc>
            </a:pPr>
            <a:r>
              <a:rPr lang="en-US" dirty="0" smtClean="0"/>
              <a:t>Total</a:t>
            </a:r>
            <a:endParaRPr lang="en-US" dirty="0"/>
          </a:p>
        </p:txBody>
      </p:sp>
      <p:sp>
        <p:nvSpPr>
          <p:cNvPr id="11" name="TextBox 10"/>
          <p:cNvSpPr txBox="1"/>
          <p:nvPr/>
        </p:nvSpPr>
        <p:spPr>
          <a:xfrm>
            <a:off x="4644298" y="4771149"/>
            <a:ext cx="1045765" cy="1158779"/>
          </a:xfrm>
          <a:prstGeom prst="rect">
            <a:avLst/>
          </a:prstGeom>
          <a:noFill/>
        </p:spPr>
        <p:txBody>
          <a:bodyPr wrap="square" rtlCol="0">
            <a:spAutoFit/>
          </a:bodyPr>
          <a:lstStyle/>
          <a:p>
            <a:pPr>
              <a:lnSpc>
                <a:spcPct val="130000"/>
              </a:lnSpc>
            </a:pPr>
            <a:r>
              <a:rPr lang="en-US" dirty="0" smtClean="0"/>
              <a:t>k-1=3</a:t>
            </a:r>
          </a:p>
          <a:p>
            <a:pPr>
              <a:lnSpc>
                <a:spcPct val="130000"/>
              </a:lnSpc>
            </a:pPr>
            <a:r>
              <a:rPr lang="en-US" dirty="0" smtClean="0"/>
              <a:t>N-k=20</a:t>
            </a:r>
          </a:p>
          <a:p>
            <a:pPr>
              <a:lnSpc>
                <a:spcPct val="130000"/>
              </a:lnSpc>
            </a:pPr>
            <a:r>
              <a:rPr lang="en-US" dirty="0" smtClean="0"/>
              <a:t>N-1=23</a:t>
            </a:r>
            <a:endParaRPr lang="en-US" dirty="0"/>
          </a:p>
        </p:txBody>
      </p:sp>
      <p:sp>
        <p:nvSpPr>
          <p:cNvPr id="14" name="TextBox 13"/>
          <p:cNvSpPr txBox="1"/>
          <p:nvPr/>
        </p:nvSpPr>
        <p:spPr>
          <a:xfrm>
            <a:off x="5507435" y="4784025"/>
            <a:ext cx="1045765" cy="1158779"/>
          </a:xfrm>
          <a:prstGeom prst="rect">
            <a:avLst/>
          </a:prstGeom>
          <a:noFill/>
        </p:spPr>
        <p:txBody>
          <a:bodyPr wrap="square" rtlCol="0">
            <a:spAutoFit/>
          </a:bodyPr>
          <a:lstStyle/>
          <a:p>
            <a:pPr>
              <a:lnSpc>
                <a:spcPct val="130000"/>
              </a:lnSpc>
            </a:pPr>
            <a:r>
              <a:rPr lang="en-US" dirty="0" smtClean="0"/>
              <a:t>251.44</a:t>
            </a:r>
          </a:p>
          <a:p>
            <a:pPr>
              <a:lnSpc>
                <a:spcPct val="130000"/>
              </a:lnSpc>
            </a:pPr>
            <a:r>
              <a:rPr lang="en-US" dirty="0" smtClean="0"/>
              <a:t>61.033</a:t>
            </a:r>
          </a:p>
          <a:p>
            <a:pPr>
              <a:lnSpc>
                <a:spcPct val="130000"/>
              </a:lnSpc>
            </a:pPr>
            <a:r>
              <a:rPr lang="en-US" dirty="0" smtClean="0"/>
              <a:t>312.47</a:t>
            </a:r>
            <a:endParaRPr lang="en-US" dirty="0"/>
          </a:p>
        </p:txBody>
      </p:sp>
      <p:pic>
        <p:nvPicPr>
          <p:cNvPr id="15" name="Picture 14"/>
          <p:cNvPicPr>
            <a:picLocks noChangeAspect="1"/>
          </p:cNvPicPr>
          <p:nvPr/>
        </p:nvPicPr>
        <p:blipFill>
          <a:blip r:embed="rId6"/>
          <a:stretch>
            <a:fillRect/>
          </a:stretch>
        </p:blipFill>
        <p:spPr>
          <a:xfrm>
            <a:off x="5507435" y="2919710"/>
            <a:ext cx="2953334" cy="969484"/>
          </a:xfrm>
          <a:prstGeom prst="rect">
            <a:avLst/>
          </a:prstGeom>
        </p:spPr>
      </p:pic>
      <p:sp>
        <p:nvSpPr>
          <p:cNvPr id="18" name="TextBox 17"/>
          <p:cNvSpPr txBox="1"/>
          <p:nvPr/>
        </p:nvSpPr>
        <p:spPr>
          <a:xfrm>
            <a:off x="6553200" y="4784025"/>
            <a:ext cx="1045765" cy="798680"/>
          </a:xfrm>
          <a:prstGeom prst="rect">
            <a:avLst/>
          </a:prstGeom>
          <a:noFill/>
        </p:spPr>
        <p:txBody>
          <a:bodyPr wrap="square" rtlCol="0">
            <a:spAutoFit/>
          </a:bodyPr>
          <a:lstStyle/>
          <a:p>
            <a:pPr>
              <a:lnSpc>
                <a:spcPct val="130000"/>
              </a:lnSpc>
            </a:pPr>
            <a:r>
              <a:rPr lang="en-US" dirty="0" smtClean="0"/>
              <a:t>83.813</a:t>
            </a:r>
          </a:p>
          <a:p>
            <a:pPr>
              <a:lnSpc>
                <a:spcPct val="130000"/>
              </a:lnSpc>
            </a:pPr>
            <a:r>
              <a:rPr lang="en-US" dirty="0" smtClean="0"/>
              <a:t>3.052</a:t>
            </a:r>
            <a:endParaRPr lang="en-US" dirty="0"/>
          </a:p>
        </p:txBody>
      </p:sp>
      <p:sp>
        <p:nvSpPr>
          <p:cNvPr id="19" name="TextBox 18"/>
          <p:cNvSpPr txBox="1"/>
          <p:nvPr/>
        </p:nvSpPr>
        <p:spPr>
          <a:xfrm>
            <a:off x="7665319" y="4775669"/>
            <a:ext cx="1045765" cy="438582"/>
          </a:xfrm>
          <a:prstGeom prst="rect">
            <a:avLst/>
          </a:prstGeom>
          <a:noFill/>
        </p:spPr>
        <p:txBody>
          <a:bodyPr wrap="square" rtlCol="0">
            <a:spAutoFit/>
          </a:bodyPr>
          <a:lstStyle/>
          <a:p>
            <a:pPr>
              <a:lnSpc>
                <a:spcPct val="130000"/>
              </a:lnSpc>
            </a:pPr>
            <a:r>
              <a:rPr lang="en-US" dirty="0" smtClean="0"/>
              <a:t>27.46</a:t>
            </a:r>
            <a:endParaRPr lang="en-US" dirty="0"/>
          </a:p>
        </p:txBody>
      </p:sp>
    </p:spTree>
    <p:extLst>
      <p:ext uri="{BB962C8B-B14F-4D97-AF65-F5344CB8AC3E}">
        <p14:creationId xmlns:p14="http://schemas.microsoft.com/office/powerpoint/2010/main" val="1037643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5283"/>
            <a:ext cx="8229600" cy="1143000"/>
          </a:xfrm>
        </p:spPr>
        <p:txBody>
          <a:bodyPr>
            <a:normAutofit fontScale="90000"/>
          </a:bodyPr>
          <a:lstStyle/>
          <a:p>
            <a:r>
              <a:rPr lang="en-US" dirty="0" smtClean="0"/>
              <a:t>Look F up with a table or a software program.  If it’s p value is less than your rejection value, you reject the null.</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61</a:t>
            </a:fld>
            <a:endParaRPr lang="en-US"/>
          </a:p>
        </p:txBody>
      </p:sp>
      <p:pic>
        <p:nvPicPr>
          <p:cNvPr id="4" name="Picture 3"/>
          <p:cNvPicPr>
            <a:picLocks noChangeAspect="1"/>
          </p:cNvPicPr>
          <p:nvPr/>
        </p:nvPicPr>
        <p:blipFill>
          <a:blip r:embed="rId2"/>
          <a:stretch>
            <a:fillRect/>
          </a:stretch>
        </p:blipFill>
        <p:spPr>
          <a:xfrm>
            <a:off x="806751" y="3010584"/>
            <a:ext cx="4610100" cy="3022600"/>
          </a:xfrm>
          <a:prstGeom prst="rect">
            <a:avLst/>
          </a:prstGeom>
        </p:spPr>
      </p:pic>
      <p:sp>
        <p:nvSpPr>
          <p:cNvPr id="5" name="TextBox 4"/>
          <p:cNvSpPr txBox="1"/>
          <p:nvPr/>
        </p:nvSpPr>
        <p:spPr>
          <a:xfrm>
            <a:off x="200531" y="6033184"/>
            <a:ext cx="7636885" cy="646331"/>
          </a:xfrm>
          <a:prstGeom prst="rect">
            <a:avLst/>
          </a:prstGeom>
          <a:noFill/>
        </p:spPr>
        <p:txBody>
          <a:bodyPr wrap="square" rtlCol="0">
            <a:spAutoFit/>
          </a:bodyPr>
          <a:lstStyle/>
          <a:p>
            <a:r>
              <a:rPr lang="en-US" dirty="0"/>
              <a:t>See </a:t>
            </a:r>
            <a:r>
              <a:rPr lang="en-US" dirty="0">
                <a:hlinkClick r:id="rId3"/>
              </a:rPr>
              <a:t>https://onlinecourses.science.psu.edu/stat502/node/</a:t>
            </a:r>
            <a:r>
              <a:rPr lang="en-US" dirty="0" smtClean="0">
                <a:hlinkClick r:id="rId3"/>
              </a:rPr>
              <a:t>137</a:t>
            </a:r>
            <a:r>
              <a:rPr lang="en-US" dirty="0" smtClean="0"/>
              <a:t> for online lecture notes on ANOVA</a:t>
            </a:r>
            <a:endParaRPr lang="en-US" dirty="0"/>
          </a:p>
        </p:txBody>
      </p:sp>
      <p:sp>
        <p:nvSpPr>
          <p:cNvPr id="6" name="TextBox 5"/>
          <p:cNvSpPr txBox="1"/>
          <p:nvPr/>
        </p:nvSpPr>
        <p:spPr>
          <a:xfrm>
            <a:off x="5247225" y="3517781"/>
            <a:ext cx="3626267" cy="1200329"/>
          </a:xfrm>
          <a:prstGeom prst="rect">
            <a:avLst/>
          </a:prstGeom>
          <a:noFill/>
        </p:spPr>
        <p:txBody>
          <a:bodyPr wrap="square" rtlCol="0">
            <a:spAutoFit/>
          </a:bodyPr>
          <a:lstStyle/>
          <a:p>
            <a:r>
              <a:rPr lang="en-US" dirty="0" smtClean="0"/>
              <a:t>We reject the null when the between treatment variance is significantly more than the within treatment variance.</a:t>
            </a:r>
            <a:endParaRPr lang="en-US" dirty="0"/>
          </a:p>
        </p:txBody>
      </p:sp>
    </p:spTree>
    <p:extLst>
      <p:ext uri="{BB962C8B-B14F-4D97-AF65-F5344CB8AC3E}">
        <p14:creationId xmlns:p14="http://schemas.microsoft.com/office/powerpoint/2010/main" val="2592274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825417D7-EB89-CE4D-80A3-453D58F188E7}" type="slidenum">
              <a:rPr lang="en-US" smtClean="0"/>
              <a:t>62</a:t>
            </a:fld>
            <a:endParaRPr lang="en-US"/>
          </a:p>
        </p:txBody>
      </p:sp>
      <p:pic>
        <p:nvPicPr>
          <p:cNvPr id="4" name="Picture 3"/>
          <p:cNvPicPr>
            <a:picLocks noChangeAspect="1"/>
          </p:cNvPicPr>
          <p:nvPr/>
        </p:nvPicPr>
        <p:blipFill>
          <a:blip r:embed="rId2"/>
          <a:stretch>
            <a:fillRect/>
          </a:stretch>
        </p:blipFill>
        <p:spPr>
          <a:xfrm>
            <a:off x="723900" y="0"/>
            <a:ext cx="7690243" cy="6858000"/>
          </a:xfrm>
          <a:prstGeom prst="rect">
            <a:avLst/>
          </a:prstGeom>
        </p:spPr>
      </p:pic>
      <p:sp>
        <p:nvSpPr>
          <p:cNvPr id="5" name="TextBox 4"/>
          <p:cNvSpPr txBox="1"/>
          <p:nvPr/>
        </p:nvSpPr>
        <p:spPr>
          <a:xfrm>
            <a:off x="5924017" y="4929906"/>
            <a:ext cx="2272683" cy="369332"/>
          </a:xfrm>
          <a:prstGeom prst="rect">
            <a:avLst/>
          </a:prstGeom>
          <a:noFill/>
        </p:spPr>
        <p:txBody>
          <a:bodyPr wrap="square" rtlCol="0">
            <a:spAutoFit/>
          </a:bodyPr>
          <a:lstStyle/>
          <a:p>
            <a:r>
              <a:rPr lang="en-US" dirty="0" smtClean="0"/>
              <a:t>From </a:t>
            </a:r>
            <a:r>
              <a:rPr lang="en-US" dirty="0" err="1" smtClean="0"/>
              <a:t>Helsel</a:t>
            </a:r>
            <a:r>
              <a:rPr lang="en-US" dirty="0" smtClean="0"/>
              <a:t> and Hirsh</a:t>
            </a:r>
            <a:endParaRPr lang="en-US" dirty="0"/>
          </a:p>
        </p:txBody>
      </p:sp>
    </p:spTree>
    <p:extLst>
      <p:ext uri="{BB962C8B-B14F-4D97-AF65-F5344CB8AC3E}">
        <p14:creationId xmlns:p14="http://schemas.microsoft.com/office/powerpoint/2010/main" val="3205271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If you reject the null, how do you know which sample (or samples) differ(s) from the rest?</a:t>
            </a:r>
            <a:endParaRPr lang="en-US" sz="3200" dirty="0"/>
          </a:p>
        </p:txBody>
      </p:sp>
      <p:sp>
        <p:nvSpPr>
          <p:cNvPr id="3" name="Slide Number Placeholder 2"/>
          <p:cNvSpPr>
            <a:spLocks noGrp="1"/>
          </p:cNvSpPr>
          <p:nvPr>
            <p:ph type="sldNum" sz="quarter" idx="12"/>
          </p:nvPr>
        </p:nvSpPr>
        <p:spPr/>
        <p:txBody>
          <a:bodyPr/>
          <a:lstStyle/>
          <a:p>
            <a:fld id="{825417D7-EB89-CE4D-80A3-453D58F188E7}" type="slidenum">
              <a:rPr lang="en-US" smtClean="0"/>
              <a:t>63</a:t>
            </a:fld>
            <a:endParaRPr lang="en-US"/>
          </a:p>
        </p:txBody>
      </p:sp>
      <p:sp>
        <p:nvSpPr>
          <p:cNvPr id="4" name="TextBox 3"/>
          <p:cNvSpPr txBox="1"/>
          <p:nvPr/>
        </p:nvSpPr>
        <p:spPr>
          <a:xfrm>
            <a:off x="300796" y="1425993"/>
            <a:ext cx="8572696" cy="1323439"/>
          </a:xfrm>
          <a:prstGeom prst="rect">
            <a:avLst/>
          </a:prstGeom>
          <a:noFill/>
        </p:spPr>
        <p:txBody>
          <a:bodyPr wrap="square" rtlCol="0">
            <a:spAutoFit/>
          </a:bodyPr>
          <a:lstStyle/>
          <a:p>
            <a:pPr marL="285750" indent="-285750">
              <a:buFontTx/>
              <a:buChar char="•"/>
            </a:pPr>
            <a:r>
              <a:rPr lang="en-US" sz="2000" dirty="0" smtClean="0"/>
              <a:t>Multiple Approaches Exist</a:t>
            </a:r>
          </a:p>
          <a:p>
            <a:pPr marL="285750" indent="-285750">
              <a:buFontTx/>
              <a:buChar char="•"/>
            </a:pPr>
            <a:r>
              <a:rPr lang="en-US" sz="2000" dirty="0" smtClean="0"/>
              <a:t>Check what your software is using and cite it appropriately</a:t>
            </a:r>
          </a:p>
          <a:p>
            <a:pPr marL="285750" indent="-285750">
              <a:buFontTx/>
              <a:buChar char="•"/>
            </a:pPr>
            <a:r>
              <a:rPr lang="en-US" sz="2000" dirty="0" smtClean="0"/>
              <a:t>Don’t just use multiple t-tests because you can inflate your type I error</a:t>
            </a:r>
          </a:p>
          <a:p>
            <a:pPr marL="285750" indent="-285750">
              <a:buFontTx/>
              <a:buChar char="•"/>
            </a:pPr>
            <a:r>
              <a:rPr lang="en-US" sz="2000" dirty="0" smtClean="0"/>
              <a:t>Most common (recommended) is </a:t>
            </a:r>
            <a:r>
              <a:rPr lang="en-US" sz="2000" dirty="0" err="1" smtClean="0"/>
              <a:t>Tukey’s</a:t>
            </a:r>
            <a:r>
              <a:rPr lang="en-US" sz="2000" dirty="0" smtClean="0"/>
              <a:t> test:</a:t>
            </a:r>
            <a:endParaRPr lang="en-US" sz="2000" dirty="0"/>
          </a:p>
        </p:txBody>
      </p:sp>
      <p:sp>
        <p:nvSpPr>
          <p:cNvPr id="5" name="TextBox 4"/>
          <p:cNvSpPr txBox="1"/>
          <p:nvPr/>
        </p:nvSpPr>
        <p:spPr>
          <a:xfrm>
            <a:off x="300796" y="5533678"/>
            <a:ext cx="8332738" cy="1200329"/>
          </a:xfrm>
          <a:prstGeom prst="rect">
            <a:avLst/>
          </a:prstGeom>
          <a:noFill/>
        </p:spPr>
        <p:txBody>
          <a:bodyPr wrap="square" rtlCol="0">
            <a:spAutoFit/>
          </a:bodyPr>
          <a:lstStyle/>
          <a:p>
            <a:r>
              <a:rPr lang="en-US" dirty="0" smtClean="0"/>
              <a:t>See page 198 of H&amp;H or</a:t>
            </a:r>
          </a:p>
          <a:p>
            <a:r>
              <a:rPr lang="en-US" dirty="0" smtClean="0">
                <a:hlinkClick r:id="rId2"/>
              </a:rPr>
              <a:t>https</a:t>
            </a:r>
            <a:r>
              <a:rPr lang="en-US" dirty="0">
                <a:hlinkClick r:id="rId2"/>
              </a:rPr>
              <a:t>://onlinecourses.science.psu.edu/stat502/node/</a:t>
            </a:r>
            <a:r>
              <a:rPr lang="en-US" dirty="0" smtClean="0">
                <a:hlinkClick r:id="rId2"/>
              </a:rPr>
              <a:t>143</a:t>
            </a:r>
            <a:endParaRPr lang="en-US" dirty="0" smtClean="0"/>
          </a:p>
          <a:p>
            <a:r>
              <a:rPr lang="en-US" dirty="0"/>
              <a:t>Also see: </a:t>
            </a:r>
            <a:r>
              <a:rPr lang="en-US" dirty="0">
                <a:hlinkClick r:id="rId3"/>
              </a:rPr>
              <a:t>https://www.mathworks.com/help/stats/analysis-of-variance-and-</a:t>
            </a:r>
            <a:r>
              <a:rPr lang="en-US" dirty="0" smtClean="0">
                <a:hlinkClick r:id="rId3"/>
              </a:rPr>
              <a:t>covariance.html</a:t>
            </a:r>
            <a:r>
              <a:rPr lang="en-US" dirty="0" smtClean="0"/>
              <a:t> </a:t>
            </a:r>
            <a:endParaRPr lang="en-US" dirty="0"/>
          </a:p>
        </p:txBody>
      </p:sp>
      <p:pic>
        <p:nvPicPr>
          <p:cNvPr id="6" name="Picture 5"/>
          <p:cNvPicPr>
            <a:picLocks noChangeAspect="1"/>
          </p:cNvPicPr>
          <p:nvPr/>
        </p:nvPicPr>
        <p:blipFill rotWithShape="1">
          <a:blip r:embed="rId4"/>
          <a:srcRect t="7310" b="38493"/>
          <a:stretch/>
        </p:blipFill>
        <p:spPr>
          <a:xfrm>
            <a:off x="0" y="2855651"/>
            <a:ext cx="8686800" cy="2690977"/>
          </a:xfrm>
          <a:prstGeom prst="rect">
            <a:avLst/>
          </a:prstGeom>
        </p:spPr>
      </p:pic>
      <p:sp>
        <p:nvSpPr>
          <p:cNvPr id="7" name="TextBox 6"/>
          <p:cNvSpPr txBox="1"/>
          <p:nvPr/>
        </p:nvSpPr>
        <p:spPr>
          <a:xfrm>
            <a:off x="3241916" y="4035836"/>
            <a:ext cx="4871230" cy="369332"/>
          </a:xfrm>
          <a:prstGeom prst="rect">
            <a:avLst/>
          </a:prstGeom>
          <a:noFill/>
        </p:spPr>
        <p:txBody>
          <a:bodyPr wrap="square" rtlCol="0">
            <a:spAutoFit/>
          </a:bodyPr>
          <a:lstStyle/>
          <a:p>
            <a:r>
              <a:rPr lang="en-US" dirty="0" smtClean="0"/>
              <a:t>Also online and in stats books as </a:t>
            </a:r>
            <a:r>
              <a:rPr lang="en-US" dirty="0" err="1" smtClean="0"/>
              <a:t>Tukey</a:t>
            </a:r>
            <a:r>
              <a:rPr lang="en-US" dirty="0" smtClean="0"/>
              <a:t> q values</a:t>
            </a:r>
            <a:endParaRPr lang="en-US" dirty="0"/>
          </a:p>
        </p:txBody>
      </p:sp>
    </p:spTree>
    <p:extLst>
      <p:ext uri="{BB962C8B-B14F-4D97-AF65-F5344CB8AC3E}">
        <p14:creationId xmlns:p14="http://schemas.microsoft.com/office/powerpoint/2010/main" val="690196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See </a:t>
            </a:r>
            <a:r>
              <a:rPr lang="en-US" dirty="0" err="1" smtClean="0"/>
              <a:t>Ch</a:t>
            </a:r>
            <a:r>
              <a:rPr lang="en-US" dirty="0" smtClean="0"/>
              <a:t> 7 H&amp;H for Non-parametric</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ANOVA is like a t-test between three or more groups of data, and as such is restricted to the same assumptions as the t-test</a:t>
            </a:r>
          </a:p>
          <a:p>
            <a:r>
              <a:rPr lang="en-US" dirty="0" smtClean="0"/>
              <a:t>The </a:t>
            </a:r>
            <a:r>
              <a:rPr lang="en-US" dirty="0" err="1" smtClean="0"/>
              <a:t>Kruskal</a:t>
            </a:r>
            <a:r>
              <a:rPr lang="en-US" dirty="0" smtClean="0"/>
              <a:t>-Wallis test is similar to the rank-sum test, but is extended to more than two groups and compares the medians.</a:t>
            </a:r>
          </a:p>
          <a:p>
            <a:r>
              <a:rPr lang="en-US" dirty="0" smtClean="0"/>
              <a:t>There are many more advanced versions of the ANOVA (e.g., Multi-factor and ANCOVA), which you may wish to read about, but we will not go into them in this class</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64</a:t>
            </a:fld>
            <a:endParaRPr lang="en-US"/>
          </a:p>
        </p:txBody>
      </p:sp>
    </p:spTree>
    <p:extLst>
      <p:ext uri="{BB962C8B-B14F-4D97-AF65-F5344CB8AC3E}">
        <p14:creationId xmlns:p14="http://schemas.microsoft.com/office/powerpoint/2010/main" val="52657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819400"/>
            <a:ext cx="7162800" cy="646331"/>
          </a:xfrm>
          <a:prstGeom prst="rect">
            <a:avLst/>
          </a:prstGeom>
          <a:noFill/>
        </p:spPr>
        <p:txBody>
          <a:bodyPr wrap="square" rtlCol="0">
            <a:spAutoFit/>
          </a:bodyPr>
          <a:lstStyle/>
          <a:p>
            <a:r>
              <a:rPr lang="en-US" sz="3600" dirty="0" smtClean="0"/>
              <a:t>Correlation Analysis</a:t>
            </a:r>
            <a:endParaRPr lang="en-US" sz="3600" dirty="0"/>
          </a:p>
        </p:txBody>
      </p:sp>
      <p:sp>
        <p:nvSpPr>
          <p:cNvPr id="3" name="Slide Number Placeholder 2"/>
          <p:cNvSpPr>
            <a:spLocks noGrp="1"/>
          </p:cNvSpPr>
          <p:nvPr>
            <p:ph type="sldNum" sz="quarter" idx="12"/>
          </p:nvPr>
        </p:nvSpPr>
        <p:spPr/>
        <p:txBody>
          <a:bodyPr/>
          <a:lstStyle/>
          <a:p>
            <a:fld id="{825417D7-EB89-CE4D-80A3-453D58F188E7}" type="slidenum">
              <a:rPr lang="en-US" smtClean="0"/>
              <a:t>65</a:t>
            </a:fld>
            <a:endParaRPr lang="en-US"/>
          </a:p>
        </p:txBody>
      </p:sp>
    </p:spTree>
    <p:extLst>
      <p:ext uri="{BB962C8B-B14F-4D97-AF65-F5344CB8AC3E}">
        <p14:creationId xmlns:p14="http://schemas.microsoft.com/office/powerpoint/2010/main" val="200002695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47800" y="1295400"/>
            <a:ext cx="3314700" cy="1057275"/>
          </a:xfrm>
          <a:prstGeom prst="rect">
            <a:avLst/>
          </a:prstGeom>
          <a:noFill/>
        </p:spPr>
      </p:pic>
      <p:pic>
        <p:nvPicPr>
          <p:cNvPr id="501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0600" y="4800600"/>
            <a:ext cx="4429125" cy="952500"/>
          </a:xfrm>
          <a:prstGeom prst="rect">
            <a:avLst/>
          </a:prstGeom>
          <a:noFill/>
        </p:spPr>
      </p:pic>
      <p:sp>
        <p:nvSpPr>
          <p:cNvPr id="5017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0180" name="Rectangle 4"/>
          <p:cNvSpPr>
            <a:spLocks noChangeArrowheads="1"/>
          </p:cNvSpPr>
          <p:nvPr/>
        </p:nvSpPr>
        <p:spPr bwMode="auto">
          <a:xfrm>
            <a:off x="0" y="1514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0181" name="Rectangle 5"/>
          <p:cNvSpPr>
            <a:spLocks noChangeArrowheads="1"/>
          </p:cNvSpPr>
          <p:nvPr/>
        </p:nvSpPr>
        <p:spPr bwMode="auto">
          <a:xfrm>
            <a:off x="0" y="2466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7" name="TextBox 6"/>
          <p:cNvSpPr txBox="1"/>
          <p:nvPr/>
        </p:nvSpPr>
        <p:spPr>
          <a:xfrm>
            <a:off x="399320" y="204817"/>
            <a:ext cx="8763000" cy="4524315"/>
          </a:xfrm>
          <a:prstGeom prst="rect">
            <a:avLst/>
          </a:prstGeom>
          <a:noFill/>
        </p:spPr>
        <p:txBody>
          <a:bodyPr wrap="square" rtlCol="0">
            <a:spAutoFit/>
          </a:bodyPr>
          <a:lstStyle/>
          <a:p>
            <a:r>
              <a:rPr lang="en-US" b="1" dirty="0" smtClean="0"/>
              <a:t>Correlation Coefficient:</a:t>
            </a:r>
          </a:p>
          <a:p>
            <a:endParaRPr lang="en-US" dirty="0" smtClean="0"/>
          </a:p>
          <a:p>
            <a:r>
              <a:rPr lang="en-US" dirty="0" smtClean="0"/>
              <a:t>For two samples X and Y with sample size n , consider the quantity:</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If the anomalies of X and Y are mostly in the same direction at the same time, this will be a large positive value.  If the anomalies are mostly of opposite sign at the same time, this will be a large negative value.  If there is essentially no pattern, this value will be small. </a:t>
            </a:r>
          </a:p>
          <a:p>
            <a:endParaRPr lang="en-US" dirty="0" smtClean="0"/>
          </a:p>
          <a:p>
            <a:r>
              <a:rPr lang="en-US" dirty="0" smtClean="0"/>
              <a:t>We can scale this quantity so it varies between -1.0 and 1.0 to define the correlation coefficient r:</a:t>
            </a:r>
          </a:p>
          <a:p>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66</a:t>
            </a:fld>
            <a:endParaRPr lang="en-US"/>
          </a:p>
        </p:txBody>
      </p:sp>
    </p:spTree>
    <p:extLst>
      <p:ext uri="{BB962C8B-B14F-4D97-AF65-F5344CB8AC3E}">
        <p14:creationId xmlns:p14="http://schemas.microsoft.com/office/powerpoint/2010/main" val="25773284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52600"/>
            <a:ext cx="8161309" cy="37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0044" y="228600"/>
            <a:ext cx="5799356" cy="646331"/>
          </a:xfrm>
          <a:prstGeom prst="rect">
            <a:avLst/>
          </a:prstGeom>
          <a:noFill/>
        </p:spPr>
        <p:txBody>
          <a:bodyPr wrap="square" rtlCol="0">
            <a:spAutoFit/>
          </a:bodyPr>
          <a:lstStyle/>
          <a:p>
            <a:r>
              <a:rPr lang="en-US" dirty="0" smtClean="0"/>
              <a:t>Example Data Sets Plotted as (</a:t>
            </a:r>
            <a:r>
              <a:rPr lang="en-US" dirty="0" err="1" smtClean="0"/>
              <a:t>x,y</a:t>
            </a:r>
            <a:r>
              <a:rPr lang="en-US" dirty="0" smtClean="0"/>
              <a:t>) Pairs with  Associated Correlation Coefficients</a:t>
            </a:r>
            <a:endParaRPr lang="en-US" dirty="0"/>
          </a:p>
        </p:txBody>
      </p:sp>
      <p:sp>
        <p:nvSpPr>
          <p:cNvPr id="3" name="TextBox 2"/>
          <p:cNvSpPr txBox="1"/>
          <p:nvPr/>
        </p:nvSpPr>
        <p:spPr>
          <a:xfrm>
            <a:off x="830044" y="5964793"/>
            <a:ext cx="7646324" cy="369332"/>
          </a:xfrm>
          <a:prstGeom prst="rect">
            <a:avLst/>
          </a:prstGeom>
          <a:noFill/>
        </p:spPr>
        <p:txBody>
          <a:bodyPr wrap="none" rtlCol="0">
            <a:spAutoFit/>
          </a:bodyPr>
          <a:lstStyle/>
          <a:p>
            <a:r>
              <a:rPr lang="en-US" dirty="0"/>
              <a:t>http://en.wikipedia.org/wiki/Pearson_product-moment_correlation_coefficient</a:t>
            </a:r>
          </a:p>
        </p:txBody>
      </p:sp>
      <p:sp>
        <p:nvSpPr>
          <p:cNvPr id="4" name="Slide Number Placeholder 3"/>
          <p:cNvSpPr>
            <a:spLocks noGrp="1"/>
          </p:cNvSpPr>
          <p:nvPr>
            <p:ph type="sldNum" sz="quarter" idx="12"/>
          </p:nvPr>
        </p:nvSpPr>
        <p:spPr/>
        <p:txBody>
          <a:bodyPr/>
          <a:lstStyle/>
          <a:p>
            <a:fld id="{825417D7-EB89-CE4D-80A3-453D58F188E7}" type="slidenum">
              <a:rPr lang="en-US" smtClean="0"/>
              <a:t>67</a:t>
            </a:fld>
            <a:endParaRPr lang="en-US"/>
          </a:p>
        </p:txBody>
      </p:sp>
    </p:spTree>
    <p:extLst>
      <p:ext uri="{BB962C8B-B14F-4D97-AF65-F5344CB8AC3E}">
        <p14:creationId xmlns:p14="http://schemas.microsoft.com/office/powerpoint/2010/main" val="377813822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304800"/>
            <a:ext cx="8839200" cy="5355312"/>
          </a:xfrm>
          <a:prstGeom prst="rect">
            <a:avLst/>
          </a:prstGeom>
          <a:noFill/>
        </p:spPr>
        <p:txBody>
          <a:bodyPr wrap="square" rtlCol="0">
            <a:spAutoFit/>
          </a:bodyPr>
          <a:lstStyle/>
          <a:p>
            <a:r>
              <a:rPr lang="en-US" b="1" dirty="0" smtClean="0"/>
              <a:t>Population vs. Sample Statistics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So the sample statistic  r  from the previous slide is an estimator for the population statistic R above.</a:t>
            </a:r>
          </a:p>
          <a:p>
            <a:endParaRPr lang="en-US" dirty="0" smtClean="0"/>
          </a:p>
          <a:p>
            <a:endParaRPr lang="en-US" dirty="0" smtClean="0"/>
          </a:p>
          <a:p>
            <a:endParaRPr lang="en-US" dirty="0" smtClean="0"/>
          </a:p>
          <a:p>
            <a:endParaRPr lang="en-US" dirty="0" smtClean="0"/>
          </a:p>
          <a:p>
            <a:endParaRPr lang="en-US" dirty="0" smtClean="0"/>
          </a:p>
          <a:p>
            <a:r>
              <a:rPr lang="en-US" dirty="0" smtClean="0"/>
              <a:t>Use, for example, the CORREL  function in Excel to calculate the sample correlation coefficient.</a:t>
            </a:r>
            <a:endParaRPr lang="en-US" dirty="0"/>
          </a:p>
        </p:txBody>
      </p:sp>
      <p:sp>
        <p:nvSpPr>
          <p:cNvPr id="532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1" name="Rectangle 3"/>
          <p:cNvSpPr>
            <a:spLocks noChangeArrowheads="1"/>
          </p:cNvSpPr>
          <p:nvPr/>
        </p:nvSpPr>
        <p:spPr bwMode="auto">
          <a:xfrm>
            <a:off x="0" y="1504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32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54" name="Rectangle 6"/>
          <p:cNvSpPr>
            <a:spLocks noChangeArrowheads="1"/>
          </p:cNvSpPr>
          <p:nvPr/>
        </p:nvSpPr>
        <p:spPr bwMode="auto">
          <a:xfrm>
            <a:off x="0" y="1504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1529255" y="2019122"/>
                <a:ext cx="4140364" cy="992259"/>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a:rPr lang="en-US" i="1"/>
                        <m:t>𝜌</m:t>
                      </m:r>
                      <m:r>
                        <a:rPr lang="en-US" i="1"/>
                        <m:t>=</m:t>
                      </m:r>
                      <m:r>
                        <a:rPr lang="en-US" i="1"/>
                        <m:t>𝑅</m:t>
                      </m:r>
                      <m:r>
                        <a:rPr lang="en-US" i="1"/>
                        <m:t>= </m:t>
                      </m:r>
                      <m:f>
                        <m:fPr>
                          <m:ctrlPr>
                            <a:rPr lang="en-US" i="1"/>
                          </m:ctrlPr>
                        </m:fPr>
                        <m:num>
                          <m:nary>
                            <m:naryPr>
                              <m:chr m:val="∑"/>
                              <m:limLoc m:val="undOvr"/>
                              <m:subHide m:val="on"/>
                              <m:supHide m:val="on"/>
                              <m:ctrlPr>
                                <a:rPr lang="en-US" i="1"/>
                              </m:ctrlPr>
                            </m:naryPr>
                            <m:sub/>
                            <m:sup/>
                            <m:e>
                              <m:r>
                                <a:rPr lang="en-US" i="1"/>
                                <m:t>(</m:t>
                              </m:r>
                              <m:d>
                                <m:dPr>
                                  <m:ctrlPr>
                                    <a:rPr lang="en-US" i="1"/>
                                  </m:ctrlPr>
                                </m:dPr>
                                <m:e>
                                  <m:sSub>
                                    <m:sSubPr>
                                      <m:ctrlPr>
                                        <a:rPr lang="en-US" i="1"/>
                                      </m:ctrlPr>
                                    </m:sSubPr>
                                    <m:e>
                                      <m:r>
                                        <a:rPr lang="en-US" i="1"/>
                                        <m:t>𝑋</m:t>
                                      </m:r>
                                    </m:e>
                                    <m:sub>
                                      <m:r>
                                        <a:rPr lang="en-US" i="1"/>
                                        <m:t>𝑖</m:t>
                                      </m:r>
                                    </m:sub>
                                  </m:sSub>
                                  <m:r>
                                    <a:rPr lang="en-US" i="1"/>
                                    <m:t>−</m:t>
                                  </m:r>
                                  <m:acc>
                                    <m:accPr>
                                      <m:chr m:val="̅"/>
                                      <m:ctrlPr>
                                        <a:rPr lang="en-US" i="1"/>
                                      </m:ctrlPr>
                                    </m:accPr>
                                    <m:e>
                                      <m:r>
                                        <a:rPr lang="en-US" i="1"/>
                                        <m:t>𝑋</m:t>
                                      </m:r>
                                    </m:e>
                                  </m:acc>
                                </m:e>
                              </m:d>
                              <m:r>
                                <a:rPr lang="en-US" i="1"/>
                                <m:t>(</m:t>
                              </m:r>
                              <m:sSub>
                                <m:sSubPr>
                                  <m:ctrlPr>
                                    <a:rPr lang="en-US" i="1"/>
                                  </m:ctrlPr>
                                </m:sSubPr>
                                <m:e>
                                  <m:r>
                                    <a:rPr lang="en-US" i="1"/>
                                    <m:t>𝑌</m:t>
                                  </m:r>
                                </m:e>
                                <m:sub>
                                  <m:r>
                                    <a:rPr lang="en-US" i="1"/>
                                    <m:t>𝑖</m:t>
                                  </m:r>
                                </m:sub>
                              </m:sSub>
                              <m:r>
                                <a:rPr lang="en-US" i="1"/>
                                <m:t>−</m:t>
                              </m:r>
                              <m:acc>
                                <m:accPr>
                                  <m:chr m:val="̅"/>
                                  <m:ctrlPr>
                                    <a:rPr lang="en-US" i="1"/>
                                  </m:ctrlPr>
                                </m:accPr>
                                <m:e>
                                  <m:r>
                                    <a:rPr lang="en-US" i="1"/>
                                    <m:t>𝑌</m:t>
                                  </m:r>
                                </m:e>
                              </m:acc>
                              <m:r>
                                <a:rPr lang="en-US" i="1"/>
                                <m:t>)</m:t>
                              </m:r>
                            </m:e>
                          </m:nary>
                          <m:r>
                            <a:rPr lang="en-US" i="1"/>
                            <m:t>)</m:t>
                          </m:r>
                        </m:num>
                        <m:den>
                          <m:d>
                            <m:dPr>
                              <m:ctrlPr>
                                <a:rPr lang="en-US" i="1"/>
                              </m:ctrlPr>
                            </m:dPr>
                            <m:e>
                              <m:rad>
                                <m:radPr>
                                  <m:degHide m:val="on"/>
                                  <m:ctrlPr>
                                    <a:rPr lang="en-US" i="1"/>
                                  </m:ctrlPr>
                                </m:radPr>
                                <m:deg/>
                                <m:e>
                                  <m:nary>
                                    <m:naryPr>
                                      <m:chr m:val="∑"/>
                                      <m:limLoc m:val="undOvr"/>
                                      <m:subHide m:val="on"/>
                                      <m:supHide m:val="on"/>
                                      <m:ctrlPr>
                                        <a:rPr lang="en-US" i="1"/>
                                      </m:ctrlPr>
                                    </m:naryPr>
                                    <m:sub/>
                                    <m:sup/>
                                    <m:e>
                                      <m:sSup>
                                        <m:sSupPr>
                                          <m:ctrlPr>
                                            <a:rPr lang="en-US" i="1"/>
                                          </m:ctrlPr>
                                        </m:sSupPr>
                                        <m:e>
                                          <m:d>
                                            <m:dPr>
                                              <m:ctrlPr>
                                                <a:rPr lang="en-US" i="1"/>
                                              </m:ctrlPr>
                                            </m:dPr>
                                            <m:e>
                                              <m:sSub>
                                                <m:sSubPr>
                                                  <m:ctrlPr>
                                                    <a:rPr lang="en-US" i="1"/>
                                                  </m:ctrlPr>
                                                </m:sSubPr>
                                                <m:e>
                                                  <m:r>
                                                    <a:rPr lang="en-US" i="1"/>
                                                    <m:t>𝑋</m:t>
                                                  </m:r>
                                                </m:e>
                                                <m:sub>
                                                  <m:r>
                                                    <a:rPr lang="en-US" i="1"/>
                                                    <m:t>𝑖</m:t>
                                                  </m:r>
                                                </m:sub>
                                              </m:sSub>
                                              <m:r>
                                                <a:rPr lang="en-US" i="1"/>
                                                <m:t>−</m:t>
                                              </m:r>
                                              <m:acc>
                                                <m:accPr>
                                                  <m:chr m:val="̅"/>
                                                  <m:ctrlPr>
                                                    <a:rPr lang="en-US" i="1"/>
                                                  </m:ctrlPr>
                                                </m:accPr>
                                                <m:e>
                                                  <m:r>
                                                    <a:rPr lang="en-US" i="1"/>
                                                    <m:t>𝑋</m:t>
                                                  </m:r>
                                                </m:e>
                                              </m:acc>
                                            </m:e>
                                          </m:d>
                                        </m:e>
                                        <m:sup>
                                          <m:r>
                                            <a:rPr lang="en-US" i="1"/>
                                            <m:t>2</m:t>
                                          </m:r>
                                        </m:sup>
                                      </m:sSup>
                                    </m:e>
                                  </m:nary>
                                </m:e>
                              </m:rad>
                            </m:e>
                          </m:d>
                          <m:r>
                            <a:rPr lang="en-US" i="1"/>
                            <m:t>(</m:t>
                          </m:r>
                          <m:rad>
                            <m:radPr>
                              <m:degHide m:val="on"/>
                              <m:ctrlPr>
                                <a:rPr lang="en-US" i="1"/>
                              </m:ctrlPr>
                            </m:radPr>
                            <m:deg/>
                            <m:e>
                              <m:nary>
                                <m:naryPr>
                                  <m:chr m:val="∑"/>
                                  <m:limLoc m:val="undOvr"/>
                                  <m:subHide m:val="on"/>
                                  <m:supHide m:val="on"/>
                                  <m:ctrlPr>
                                    <a:rPr lang="en-US" i="1"/>
                                  </m:ctrlPr>
                                </m:naryPr>
                                <m:sub/>
                                <m:sup/>
                                <m:e>
                                  <m:sSup>
                                    <m:sSupPr>
                                      <m:ctrlPr>
                                        <a:rPr lang="en-US" i="1"/>
                                      </m:ctrlPr>
                                    </m:sSupPr>
                                    <m:e>
                                      <m:r>
                                        <a:rPr lang="en-US" i="1"/>
                                        <m:t>(</m:t>
                                      </m:r>
                                      <m:sSub>
                                        <m:sSubPr>
                                          <m:ctrlPr>
                                            <a:rPr lang="en-US" i="1"/>
                                          </m:ctrlPr>
                                        </m:sSubPr>
                                        <m:e>
                                          <m:r>
                                            <a:rPr lang="en-US" i="1"/>
                                            <m:t>𝑌</m:t>
                                          </m:r>
                                        </m:e>
                                        <m:sub>
                                          <m:r>
                                            <a:rPr lang="en-US" i="1"/>
                                            <m:t>𝑖</m:t>
                                          </m:r>
                                        </m:sub>
                                      </m:sSub>
                                      <m:r>
                                        <a:rPr lang="en-US" i="1"/>
                                        <m:t>−</m:t>
                                      </m:r>
                                      <m:acc>
                                        <m:accPr>
                                          <m:chr m:val="̅"/>
                                          <m:ctrlPr>
                                            <a:rPr lang="en-US" i="1"/>
                                          </m:ctrlPr>
                                        </m:accPr>
                                        <m:e>
                                          <m:r>
                                            <a:rPr lang="en-US" i="1"/>
                                            <m:t>𝑌</m:t>
                                          </m:r>
                                        </m:e>
                                      </m:acc>
                                      <m:r>
                                        <a:rPr lang="en-US" i="1"/>
                                        <m:t>)</m:t>
                                      </m:r>
                                    </m:e>
                                    <m:sup>
                                      <m:r>
                                        <a:rPr lang="en-US" i="1"/>
                                        <m:t>2</m:t>
                                      </m:r>
                                    </m:sup>
                                  </m:sSup>
                                </m:e>
                              </m:nary>
                            </m:e>
                          </m:rad>
                          <m:r>
                            <a:rPr lang="en-US" i="1"/>
                            <m:t>)</m:t>
                          </m:r>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529255" y="2019122"/>
                <a:ext cx="4140364" cy="992259"/>
              </a:xfrm>
              <a:prstGeom prst="rect">
                <a:avLst/>
              </a:prstGeom>
              <a:blipFill rotWithShape="1">
                <a:blip r:embed="rId2"/>
                <a:stretch>
                  <a:fillRect r="-86197"/>
                </a:stretch>
              </a:blipFill>
            </p:spPr>
            <p:txBody>
              <a:bodyPr/>
              <a:lstStyle/>
              <a:p>
                <a:r>
                  <a:rPr lang="en-US">
                    <a:noFill/>
                  </a:rPr>
                  <a:t> </a:t>
                </a:r>
              </a:p>
            </p:txBody>
          </p:sp>
        </mc:Fallback>
      </mc:AlternateContent>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3800475"/>
            <a:ext cx="4429125" cy="952500"/>
          </a:xfrm>
          <a:prstGeom prst="rect">
            <a:avLst/>
          </a:prstGeom>
          <a:noFill/>
        </p:spPr>
      </p:pic>
      <p:cxnSp>
        <p:nvCxnSpPr>
          <p:cNvPr id="6" name="Straight Arrow Connector 5"/>
          <p:cNvCxnSpPr/>
          <p:nvPr/>
        </p:nvCxnSpPr>
        <p:spPr>
          <a:xfrm>
            <a:off x="1752600" y="1457414"/>
            <a:ext cx="3048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1753" y="917709"/>
            <a:ext cx="1722450" cy="1200329"/>
          </a:xfrm>
          <a:prstGeom prst="rect">
            <a:avLst/>
          </a:prstGeom>
          <a:noFill/>
        </p:spPr>
        <p:txBody>
          <a:bodyPr wrap="square" rtlCol="0">
            <a:spAutoFit/>
          </a:bodyPr>
          <a:lstStyle/>
          <a:p>
            <a:r>
              <a:rPr lang="en-US" dirty="0" smtClean="0"/>
              <a:t>This is TRUE correlation, summed over all values </a:t>
            </a:r>
            <a:endParaRPr lang="en-US" dirty="0"/>
          </a:p>
        </p:txBody>
      </p:sp>
      <p:cxnSp>
        <p:nvCxnSpPr>
          <p:cNvPr id="15" name="Straight Arrow Connector 14"/>
          <p:cNvCxnSpPr/>
          <p:nvPr/>
        </p:nvCxnSpPr>
        <p:spPr>
          <a:xfrm flipH="1" flipV="1">
            <a:off x="5372100" y="4657725"/>
            <a:ext cx="838200" cy="1133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91200" y="5660112"/>
            <a:ext cx="3048000" cy="923330"/>
          </a:xfrm>
          <a:prstGeom prst="rect">
            <a:avLst/>
          </a:prstGeom>
          <a:noFill/>
        </p:spPr>
        <p:txBody>
          <a:bodyPr wrap="square" rtlCol="0">
            <a:spAutoFit/>
          </a:bodyPr>
          <a:lstStyle/>
          <a:p>
            <a:r>
              <a:rPr lang="en-US" dirty="0" smtClean="0"/>
              <a:t>This is calculated for our dataset, sometimes also represented by R.</a:t>
            </a:r>
            <a:endParaRPr lang="en-US" dirty="0"/>
          </a:p>
        </p:txBody>
      </p:sp>
      <p:pic>
        <p:nvPicPr>
          <p:cNvPr id="8" name="Picture 7"/>
          <p:cNvPicPr>
            <a:picLocks noChangeAspect="1"/>
          </p:cNvPicPr>
          <p:nvPr/>
        </p:nvPicPr>
        <p:blipFill rotWithShape="1">
          <a:blip r:embed="rId4"/>
          <a:srcRect l="5777"/>
          <a:stretch/>
        </p:blipFill>
        <p:spPr>
          <a:xfrm>
            <a:off x="2278933" y="1538181"/>
            <a:ext cx="3147142" cy="1473200"/>
          </a:xfrm>
          <a:prstGeom prst="rect">
            <a:avLst/>
          </a:prstGeom>
        </p:spPr>
      </p:pic>
      <p:pic>
        <p:nvPicPr>
          <p:cNvPr id="1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57900" y="3550158"/>
            <a:ext cx="2933700" cy="935749"/>
          </a:xfrm>
          <a:prstGeom prst="rect">
            <a:avLst/>
          </a:prstGeom>
          <a:noFill/>
        </p:spPr>
      </p:pic>
      <p:sp>
        <p:nvSpPr>
          <p:cNvPr id="10" name="Rectangle 9"/>
          <p:cNvSpPr/>
          <p:nvPr/>
        </p:nvSpPr>
        <p:spPr>
          <a:xfrm>
            <a:off x="5267325" y="1647914"/>
            <a:ext cx="3876675" cy="7699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25417D7-EB89-CE4D-80A3-453D58F188E7}" type="slidenum">
              <a:rPr lang="en-US" smtClean="0"/>
              <a:t>68</a:t>
            </a:fld>
            <a:endParaRPr lang="en-US"/>
          </a:p>
        </p:txBody>
      </p:sp>
      <p:sp>
        <p:nvSpPr>
          <p:cNvPr id="5" name="TextBox 4"/>
          <p:cNvSpPr txBox="1"/>
          <p:nvPr/>
        </p:nvSpPr>
        <p:spPr>
          <a:xfrm>
            <a:off x="317515" y="5791200"/>
            <a:ext cx="4868568" cy="369332"/>
          </a:xfrm>
          <a:prstGeom prst="rect">
            <a:avLst/>
          </a:prstGeom>
          <a:noFill/>
        </p:spPr>
        <p:txBody>
          <a:bodyPr wrap="square" rtlCol="0">
            <a:spAutoFit/>
          </a:bodyPr>
          <a:lstStyle/>
          <a:p>
            <a:r>
              <a:rPr lang="en-US" dirty="0" smtClean="0"/>
              <a:t>In </a:t>
            </a:r>
            <a:r>
              <a:rPr lang="en-US" dirty="0" err="1" smtClean="0"/>
              <a:t>matlab</a:t>
            </a:r>
            <a:r>
              <a:rPr lang="en-US" dirty="0" smtClean="0"/>
              <a:t>, use </a:t>
            </a:r>
            <a:r>
              <a:rPr lang="en-US" dirty="0" err="1" smtClean="0"/>
              <a:t>corrcoef</a:t>
            </a:r>
            <a:r>
              <a:rPr lang="en-US" dirty="0" smtClean="0"/>
              <a:t> (see the lab)</a:t>
            </a:r>
            <a:endParaRPr lang="en-US" dirty="0"/>
          </a:p>
        </p:txBody>
      </p:sp>
    </p:spTree>
    <p:extLst>
      <p:ext uri="{BB962C8B-B14F-4D97-AF65-F5344CB8AC3E}">
        <p14:creationId xmlns:p14="http://schemas.microsoft.com/office/powerpoint/2010/main" val="23944072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92668"/>
            <a:ext cx="8458200" cy="5078313"/>
          </a:xfrm>
          <a:prstGeom prst="rect">
            <a:avLst/>
          </a:prstGeom>
          <a:noFill/>
        </p:spPr>
        <p:txBody>
          <a:bodyPr wrap="square" rtlCol="0">
            <a:spAutoFit/>
          </a:bodyPr>
          <a:lstStyle/>
          <a:p>
            <a:r>
              <a:rPr lang="en-US" b="1" dirty="0" smtClean="0"/>
              <a:t>Some Important Characteristics of the Correlation Coefficient</a:t>
            </a:r>
          </a:p>
          <a:p>
            <a:endParaRPr lang="en-US" dirty="0" smtClean="0"/>
          </a:p>
          <a:p>
            <a:endParaRPr lang="en-US" dirty="0"/>
          </a:p>
          <a:p>
            <a:pPr marL="342900" indent="-342900">
              <a:buAutoNum type="arabicPeriod"/>
            </a:pPr>
            <a:r>
              <a:rPr lang="en-US" dirty="0" smtClean="0"/>
              <a:t>Value of </a:t>
            </a:r>
            <a:r>
              <a:rPr lang="en-US" b="1" dirty="0" smtClean="0"/>
              <a:t>r</a:t>
            </a:r>
            <a:r>
              <a:rPr lang="en-US" dirty="0" smtClean="0"/>
              <a:t> does not depend on labeling of “x” and “y”.</a:t>
            </a:r>
          </a:p>
          <a:p>
            <a:pPr marL="342900" indent="-342900">
              <a:buAutoNum type="arabicPeriod"/>
            </a:pPr>
            <a:endParaRPr lang="en-US" dirty="0"/>
          </a:p>
          <a:p>
            <a:pPr marL="342900" indent="-342900">
              <a:buAutoNum type="arabicPeriod"/>
            </a:pPr>
            <a:r>
              <a:rPr lang="en-US" dirty="0" smtClean="0"/>
              <a:t>The value of </a:t>
            </a:r>
            <a:r>
              <a:rPr lang="en-US" b="1" dirty="0" smtClean="0"/>
              <a:t>r</a:t>
            </a:r>
            <a:r>
              <a:rPr lang="en-US" dirty="0" smtClean="0"/>
              <a:t> is independent of units (and is also invariant for certain kinds of linear transformations).</a:t>
            </a:r>
          </a:p>
          <a:p>
            <a:pPr marL="342900" indent="-342900">
              <a:buAutoNum type="arabicPeriod"/>
            </a:pPr>
            <a:endParaRPr lang="en-US" dirty="0"/>
          </a:p>
          <a:p>
            <a:pPr marL="342900" indent="-342900">
              <a:buAutoNum type="arabicPeriod"/>
            </a:pPr>
            <a:r>
              <a:rPr lang="en-US" b="1" dirty="0" smtClean="0"/>
              <a:t>r</a:t>
            </a:r>
            <a:r>
              <a:rPr lang="en-US" dirty="0" smtClean="0"/>
              <a:t> lies in the interval [-1,1].</a:t>
            </a:r>
          </a:p>
          <a:p>
            <a:pPr marL="342900" indent="-342900">
              <a:buAutoNum type="arabicPeriod"/>
            </a:pPr>
            <a:endParaRPr lang="en-US" dirty="0"/>
          </a:p>
          <a:p>
            <a:pPr marL="342900" indent="-342900">
              <a:buAutoNum type="arabicPeriod"/>
            </a:pPr>
            <a:r>
              <a:rPr lang="en-US" b="1" dirty="0" smtClean="0"/>
              <a:t>r</a:t>
            </a:r>
            <a:r>
              <a:rPr lang="en-US" dirty="0" smtClean="0"/>
              <a:t> = 1 if and only if the </a:t>
            </a:r>
            <a:r>
              <a:rPr lang="en-US" dirty="0" err="1" smtClean="0"/>
              <a:t>x,y</a:t>
            </a:r>
            <a:r>
              <a:rPr lang="en-US" dirty="0" smtClean="0"/>
              <a:t> pairs lie on a straight line with positive slope, and </a:t>
            </a:r>
            <a:r>
              <a:rPr lang="en-US" b="1" dirty="0" smtClean="0"/>
              <a:t>r</a:t>
            </a:r>
            <a:r>
              <a:rPr lang="en-US" dirty="0" smtClean="0"/>
              <a:t> = -1 if and only if the </a:t>
            </a:r>
            <a:r>
              <a:rPr lang="en-US" dirty="0" err="1" smtClean="0"/>
              <a:t>x,y</a:t>
            </a:r>
            <a:r>
              <a:rPr lang="en-US" dirty="0" smtClean="0"/>
              <a:t> pairs lie on a straight line with negative slope.  If the slope is zero, then r = 0.  (Note this a “problem” in that if the relationship is very weak, but  strongly linear, the relationship is still reported as being very strong.  Solution, plot the data!)</a:t>
            </a:r>
          </a:p>
          <a:p>
            <a:pPr marL="342900" indent="-342900">
              <a:buAutoNum type="arabicPeriod"/>
            </a:pPr>
            <a:endParaRPr lang="en-US" dirty="0"/>
          </a:p>
          <a:p>
            <a:pPr marL="342900" indent="-342900">
              <a:buAutoNum type="arabicPeriod"/>
            </a:pPr>
            <a:r>
              <a:rPr lang="en-US" dirty="0" smtClean="0"/>
              <a:t>The square of the sample correlation coefficient is R</a:t>
            </a:r>
            <a:r>
              <a:rPr lang="en-US" baseline="30000" dirty="0" smtClean="0"/>
              <a:t>2</a:t>
            </a:r>
            <a:r>
              <a:rPr lang="en-US" dirty="0" smtClean="0"/>
              <a:t>, the coefficient of determination for a simple linear regression model between the two variables.</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69</a:t>
            </a:fld>
            <a:endParaRPr lang="en-US"/>
          </a:p>
        </p:txBody>
      </p:sp>
    </p:spTree>
    <p:extLst>
      <p:ext uri="{BB962C8B-B14F-4D97-AF65-F5344CB8AC3E}">
        <p14:creationId xmlns:p14="http://schemas.microsoft.com/office/powerpoint/2010/main" val="675059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8"/>
            <a:ext cx="8229600" cy="1143000"/>
          </a:xfrm>
        </p:spPr>
        <p:txBody>
          <a:bodyPr/>
          <a:lstStyle/>
          <a:p>
            <a:r>
              <a:rPr lang="en-US" dirty="0" smtClean="0"/>
              <a:t>One-sided test</a:t>
            </a:r>
            <a:endParaRPr lang="en-US" dirty="0"/>
          </a:p>
        </p:txBody>
      </p:sp>
      <p:sp>
        <p:nvSpPr>
          <p:cNvPr id="3" name="Content Placeholder 2"/>
          <p:cNvSpPr>
            <a:spLocks noGrp="1"/>
          </p:cNvSpPr>
          <p:nvPr>
            <p:ph idx="1"/>
          </p:nvPr>
        </p:nvSpPr>
        <p:spPr>
          <a:xfrm>
            <a:off x="457200" y="906093"/>
            <a:ext cx="8229600" cy="1722653"/>
          </a:xfrm>
        </p:spPr>
        <p:txBody>
          <a:bodyPr/>
          <a:lstStyle/>
          <a:p>
            <a:r>
              <a:rPr lang="en-US" dirty="0" smtClean="0"/>
              <a:t>What is the p-value?</a:t>
            </a:r>
          </a:p>
          <a:p>
            <a:pPr lvl="1"/>
            <a:r>
              <a:rPr lang="en-US" dirty="0" smtClean="0"/>
              <a:t>The p-value is the smallest significance level α that would lead us to reject the null hypothesis</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7</a:t>
            </a:fld>
            <a:endParaRPr lang="en-US"/>
          </a:p>
        </p:txBody>
      </p:sp>
      <p:cxnSp>
        <p:nvCxnSpPr>
          <p:cNvPr id="6" name="Straight Arrow Connector 5"/>
          <p:cNvCxnSpPr/>
          <p:nvPr/>
        </p:nvCxnSpPr>
        <p:spPr>
          <a:xfrm>
            <a:off x="1447092" y="5449479"/>
            <a:ext cx="6201825" cy="14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4459407" y="5405175"/>
            <a:ext cx="29553" cy="221523"/>
          </a:xfrm>
          <a:custGeom>
            <a:avLst/>
            <a:gdLst>
              <a:gd name="connsiteX0" fmla="*/ 0 w 29553"/>
              <a:gd name="connsiteY0" fmla="*/ 0 h 221523"/>
              <a:gd name="connsiteX1" fmla="*/ 14767 w 29553"/>
              <a:gd name="connsiteY1" fmla="*/ 147682 h 221523"/>
              <a:gd name="connsiteX2" fmla="*/ 29533 w 29553"/>
              <a:gd name="connsiteY2" fmla="*/ 221523 h 221523"/>
            </a:gdLst>
            <a:ahLst/>
            <a:cxnLst>
              <a:cxn ang="0">
                <a:pos x="connsiteX0" y="connsiteY0"/>
              </a:cxn>
              <a:cxn ang="0">
                <a:pos x="connsiteX1" y="connsiteY1"/>
              </a:cxn>
              <a:cxn ang="0">
                <a:pos x="connsiteX2" y="connsiteY2"/>
              </a:cxn>
            </a:cxnLst>
            <a:rect l="l" t="t" r="r" b="b"/>
            <a:pathLst>
              <a:path w="29553" h="221523">
                <a:moveTo>
                  <a:pt x="0" y="0"/>
                </a:moveTo>
                <a:cubicBezTo>
                  <a:pt x="4922" y="49227"/>
                  <a:pt x="7771" y="98706"/>
                  <a:pt x="14767" y="147682"/>
                </a:cubicBezTo>
                <a:cubicBezTo>
                  <a:pt x="30727" y="259413"/>
                  <a:pt x="29533" y="174845"/>
                  <a:pt x="29533" y="221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550456" y="3219476"/>
            <a:ext cx="6246124" cy="1911714"/>
          </a:xfrm>
          <a:custGeom>
            <a:avLst/>
            <a:gdLst>
              <a:gd name="connsiteX0" fmla="*/ 0 w 6246124"/>
              <a:gd name="connsiteY0" fmla="*/ 1905102 h 1911714"/>
              <a:gd name="connsiteX1" fmla="*/ 147663 w 6246124"/>
              <a:gd name="connsiteY1" fmla="*/ 1890334 h 1911714"/>
              <a:gd name="connsiteX2" fmla="*/ 236260 w 6246124"/>
              <a:gd name="connsiteY2" fmla="*/ 1860797 h 1911714"/>
              <a:gd name="connsiteX3" fmla="*/ 354390 w 6246124"/>
              <a:gd name="connsiteY3" fmla="*/ 1846029 h 1911714"/>
              <a:gd name="connsiteX4" fmla="*/ 487286 w 6246124"/>
              <a:gd name="connsiteY4" fmla="*/ 1801725 h 1911714"/>
              <a:gd name="connsiteX5" fmla="*/ 575884 w 6246124"/>
              <a:gd name="connsiteY5" fmla="*/ 1772188 h 1911714"/>
              <a:gd name="connsiteX6" fmla="*/ 708780 w 6246124"/>
              <a:gd name="connsiteY6" fmla="*/ 1713115 h 1911714"/>
              <a:gd name="connsiteX7" fmla="*/ 885975 w 6246124"/>
              <a:gd name="connsiteY7" fmla="*/ 1683579 h 1911714"/>
              <a:gd name="connsiteX8" fmla="*/ 989339 w 6246124"/>
              <a:gd name="connsiteY8" fmla="*/ 1654042 h 1911714"/>
              <a:gd name="connsiteX9" fmla="*/ 1033638 w 6246124"/>
              <a:gd name="connsiteY9" fmla="*/ 1624506 h 1911714"/>
              <a:gd name="connsiteX10" fmla="*/ 1210833 w 6246124"/>
              <a:gd name="connsiteY10" fmla="*/ 1580201 h 1911714"/>
              <a:gd name="connsiteX11" fmla="*/ 1299430 w 6246124"/>
              <a:gd name="connsiteY11" fmla="*/ 1535896 h 1911714"/>
              <a:gd name="connsiteX12" fmla="*/ 1373261 w 6246124"/>
              <a:gd name="connsiteY12" fmla="*/ 1506360 h 1911714"/>
              <a:gd name="connsiteX13" fmla="*/ 1402794 w 6246124"/>
              <a:gd name="connsiteY13" fmla="*/ 1476823 h 1911714"/>
              <a:gd name="connsiteX14" fmla="*/ 1447093 w 6246124"/>
              <a:gd name="connsiteY14" fmla="*/ 1447287 h 1911714"/>
              <a:gd name="connsiteX15" fmla="*/ 1550456 w 6246124"/>
              <a:gd name="connsiteY15" fmla="*/ 1343909 h 1911714"/>
              <a:gd name="connsiteX16" fmla="*/ 1594755 w 6246124"/>
              <a:gd name="connsiteY16" fmla="*/ 1299604 h 1911714"/>
              <a:gd name="connsiteX17" fmla="*/ 1624288 w 6246124"/>
              <a:gd name="connsiteY17" fmla="*/ 1270068 h 1911714"/>
              <a:gd name="connsiteX18" fmla="*/ 1727651 w 6246124"/>
              <a:gd name="connsiteY18" fmla="*/ 1210995 h 1911714"/>
              <a:gd name="connsiteX19" fmla="*/ 1786716 w 6246124"/>
              <a:gd name="connsiteY19" fmla="*/ 1166690 h 1911714"/>
              <a:gd name="connsiteX20" fmla="*/ 1816249 w 6246124"/>
              <a:gd name="connsiteY20" fmla="*/ 1122386 h 1911714"/>
              <a:gd name="connsiteX21" fmla="*/ 1860548 w 6246124"/>
              <a:gd name="connsiteY21" fmla="*/ 1107617 h 1911714"/>
              <a:gd name="connsiteX22" fmla="*/ 1993444 w 6246124"/>
              <a:gd name="connsiteY22" fmla="*/ 974703 h 1911714"/>
              <a:gd name="connsiteX23" fmla="*/ 2052509 w 6246124"/>
              <a:gd name="connsiteY23" fmla="*/ 915630 h 1911714"/>
              <a:gd name="connsiteX24" fmla="*/ 2096808 w 6246124"/>
              <a:gd name="connsiteY24" fmla="*/ 871326 h 1911714"/>
              <a:gd name="connsiteX25" fmla="*/ 2141106 w 6246124"/>
              <a:gd name="connsiteY25" fmla="*/ 767948 h 1911714"/>
              <a:gd name="connsiteX26" fmla="*/ 2229704 w 6246124"/>
              <a:gd name="connsiteY26" fmla="*/ 679339 h 1911714"/>
              <a:gd name="connsiteX27" fmla="*/ 2288769 w 6246124"/>
              <a:gd name="connsiteY27" fmla="*/ 590729 h 1911714"/>
              <a:gd name="connsiteX28" fmla="*/ 2318301 w 6246124"/>
              <a:gd name="connsiteY28" fmla="*/ 546424 h 1911714"/>
              <a:gd name="connsiteX29" fmla="*/ 2377366 w 6246124"/>
              <a:gd name="connsiteY29" fmla="*/ 487351 h 1911714"/>
              <a:gd name="connsiteX30" fmla="*/ 2392133 w 6246124"/>
              <a:gd name="connsiteY30" fmla="*/ 443047 h 1911714"/>
              <a:gd name="connsiteX31" fmla="*/ 2451198 w 6246124"/>
              <a:gd name="connsiteY31" fmla="*/ 383974 h 1911714"/>
              <a:gd name="connsiteX32" fmla="*/ 2480730 w 6246124"/>
              <a:gd name="connsiteY32" fmla="*/ 324901 h 1911714"/>
              <a:gd name="connsiteX33" fmla="*/ 2495496 w 6246124"/>
              <a:gd name="connsiteY33" fmla="*/ 280596 h 1911714"/>
              <a:gd name="connsiteX34" fmla="*/ 2554561 w 6246124"/>
              <a:gd name="connsiteY34" fmla="*/ 221523 h 1911714"/>
              <a:gd name="connsiteX35" fmla="*/ 2628393 w 6246124"/>
              <a:gd name="connsiteY35" fmla="*/ 162450 h 1911714"/>
              <a:gd name="connsiteX36" fmla="*/ 2731756 w 6246124"/>
              <a:gd name="connsiteY36" fmla="*/ 88609 h 1911714"/>
              <a:gd name="connsiteX37" fmla="*/ 2790821 w 6246124"/>
              <a:gd name="connsiteY37" fmla="*/ 59073 h 1911714"/>
              <a:gd name="connsiteX38" fmla="*/ 2820354 w 6246124"/>
              <a:gd name="connsiteY38" fmla="*/ 29536 h 1911714"/>
              <a:gd name="connsiteX39" fmla="*/ 2879419 w 6246124"/>
              <a:gd name="connsiteY39" fmla="*/ 14768 h 1911714"/>
              <a:gd name="connsiteX40" fmla="*/ 2923718 w 6246124"/>
              <a:gd name="connsiteY40" fmla="*/ 0 h 1911714"/>
              <a:gd name="connsiteX41" fmla="*/ 3100913 w 6246124"/>
              <a:gd name="connsiteY41" fmla="*/ 44304 h 1911714"/>
              <a:gd name="connsiteX42" fmla="*/ 3159978 w 6246124"/>
              <a:gd name="connsiteY42" fmla="*/ 103377 h 1911714"/>
              <a:gd name="connsiteX43" fmla="*/ 3248575 w 6246124"/>
              <a:gd name="connsiteY43" fmla="*/ 162450 h 1911714"/>
              <a:gd name="connsiteX44" fmla="*/ 3263341 w 6246124"/>
              <a:gd name="connsiteY44" fmla="*/ 206755 h 1911714"/>
              <a:gd name="connsiteX45" fmla="*/ 3322406 w 6246124"/>
              <a:gd name="connsiteY45" fmla="*/ 280596 h 1911714"/>
              <a:gd name="connsiteX46" fmla="*/ 3337173 w 6246124"/>
              <a:gd name="connsiteY46" fmla="*/ 324901 h 1911714"/>
              <a:gd name="connsiteX47" fmla="*/ 3381471 w 6246124"/>
              <a:gd name="connsiteY47" fmla="*/ 369206 h 1911714"/>
              <a:gd name="connsiteX48" fmla="*/ 3440536 w 6246124"/>
              <a:gd name="connsiteY48" fmla="*/ 457815 h 1911714"/>
              <a:gd name="connsiteX49" fmla="*/ 3470069 w 6246124"/>
              <a:gd name="connsiteY49" fmla="*/ 502120 h 1911714"/>
              <a:gd name="connsiteX50" fmla="*/ 3499601 w 6246124"/>
              <a:gd name="connsiteY50" fmla="*/ 546424 h 1911714"/>
              <a:gd name="connsiteX51" fmla="*/ 3543900 w 6246124"/>
              <a:gd name="connsiteY51" fmla="*/ 590729 h 1911714"/>
              <a:gd name="connsiteX52" fmla="*/ 3617731 w 6246124"/>
              <a:gd name="connsiteY52" fmla="*/ 694107 h 1911714"/>
              <a:gd name="connsiteX53" fmla="*/ 3735861 w 6246124"/>
              <a:gd name="connsiteY53" fmla="*/ 753180 h 1911714"/>
              <a:gd name="connsiteX54" fmla="*/ 3898290 w 6246124"/>
              <a:gd name="connsiteY54" fmla="*/ 856557 h 1911714"/>
              <a:gd name="connsiteX55" fmla="*/ 4016420 w 6246124"/>
              <a:gd name="connsiteY55" fmla="*/ 915630 h 1911714"/>
              <a:gd name="connsiteX56" fmla="*/ 4075485 w 6246124"/>
              <a:gd name="connsiteY56" fmla="*/ 945167 h 1911714"/>
              <a:gd name="connsiteX57" fmla="*/ 4178849 w 6246124"/>
              <a:gd name="connsiteY57" fmla="*/ 1019008 h 1911714"/>
              <a:gd name="connsiteX58" fmla="*/ 4223148 w 6246124"/>
              <a:gd name="connsiteY58" fmla="*/ 1033776 h 1911714"/>
              <a:gd name="connsiteX59" fmla="*/ 4282213 w 6246124"/>
              <a:gd name="connsiteY59" fmla="*/ 1063313 h 1911714"/>
              <a:gd name="connsiteX60" fmla="*/ 4385576 w 6246124"/>
              <a:gd name="connsiteY60" fmla="*/ 1092849 h 1911714"/>
              <a:gd name="connsiteX61" fmla="*/ 4415109 w 6246124"/>
              <a:gd name="connsiteY61" fmla="*/ 1122386 h 1911714"/>
              <a:gd name="connsiteX62" fmla="*/ 4548005 w 6246124"/>
              <a:gd name="connsiteY62" fmla="*/ 1166690 h 1911714"/>
              <a:gd name="connsiteX63" fmla="*/ 4607070 w 6246124"/>
              <a:gd name="connsiteY63" fmla="*/ 1196227 h 1911714"/>
              <a:gd name="connsiteX64" fmla="*/ 4725200 w 6246124"/>
              <a:gd name="connsiteY64" fmla="*/ 1240532 h 1911714"/>
              <a:gd name="connsiteX65" fmla="*/ 4769499 w 6246124"/>
              <a:gd name="connsiteY65" fmla="*/ 1284836 h 1911714"/>
              <a:gd name="connsiteX66" fmla="*/ 4813798 w 6246124"/>
              <a:gd name="connsiteY66" fmla="*/ 1299604 h 1911714"/>
              <a:gd name="connsiteX67" fmla="*/ 4887629 w 6246124"/>
              <a:gd name="connsiteY67" fmla="*/ 1329141 h 1911714"/>
              <a:gd name="connsiteX68" fmla="*/ 4961460 w 6246124"/>
              <a:gd name="connsiteY68" fmla="*/ 1343909 h 1911714"/>
              <a:gd name="connsiteX69" fmla="*/ 5005759 w 6246124"/>
              <a:gd name="connsiteY69" fmla="*/ 1358677 h 1911714"/>
              <a:gd name="connsiteX70" fmla="*/ 5094356 w 6246124"/>
              <a:gd name="connsiteY70" fmla="*/ 1432519 h 1911714"/>
              <a:gd name="connsiteX71" fmla="*/ 5123889 w 6246124"/>
              <a:gd name="connsiteY71" fmla="*/ 1462055 h 1911714"/>
              <a:gd name="connsiteX72" fmla="*/ 5242019 w 6246124"/>
              <a:gd name="connsiteY72" fmla="*/ 1521128 h 1911714"/>
              <a:gd name="connsiteX73" fmla="*/ 5271551 w 6246124"/>
              <a:gd name="connsiteY73" fmla="*/ 1550665 h 1911714"/>
              <a:gd name="connsiteX74" fmla="*/ 5360149 w 6246124"/>
              <a:gd name="connsiteY74" fmla="*/ 1609737 h 1911714"/>
              <a:gd name="connsiteX75" fmla="*/ 5404448 w 6246124"/>
              <a:gd name="connsiteY75" fmla="*/ 1654042 h 1911714"/>
              <a:gd name="connsiteX76" fmla="*/ 5507811 w 6246124"/>
              <a:gd name="connsiteY76" fmla="*/ 1727883 h 1911714"/>
              <a:gd name="connsiteX77" fmla="*/ 5537344 w 6246124"/>
              <a:gd name="connsiteY77" fmla="*/ 1757420 h 1911714"/>
              <a:gd name="connsiteX78" fmla="*/ 5611175 w 6246124"/>
              <a:gd name="connsiteY78" fmla="*/ 1786956 h 1911714"/>
              <a:gd name="connsiteX79" fmla="*/ 5758838 w 6246124"/>
              <a:gd name="connsiteY79" fmla="*/ 1846029 h 1911714"/>
              <a:gd name="connsiteX80" fmla="*/ 5788370 w 6246124"/>
              <a:gd name="connsiteY80" fmla="*/ 1875566 h 1911714"/>
              <a:gd name="connsiteX81" fmla="*/ 6246124 w 6246124"/>
              <a:gd name="connsiteY81" fmla="*/ 1905102 h 19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46124" h="1911714">
                <a:moveTo>
                  <a:pt x="0" y="1905102"/>
                </a:moveTo>
                <a:cubicBezTo>
                  <a:pt x="49221" y="1900179"/>
                  <a:pt x="99044" y="1899451"/>
                  <a:pt x="147663" y="1890334"/>
                </a:cubicBezTo>
                <a:cubicBezTo>
                  <a:pt x="178260" y="1884596"/>
                  <a:pt x="205821" y="1867321"/>
                  <a:pt x="236260" y="1860797"/>
                </a:cubicBezTo>
                <a:cubicBezTo>
                  <a:pt x="275062" y="1852481"/>
                  <a:pt x="315013" y="1850952"/>
                  <a:pt x="354390" y="1846029"/>
                </a:cubicBezTo>
                <a:lnTo>
                  <a:pt x="487286" y="1801725"/>
                </a:lnTo>
                <a:cubicBezTo>
                  <a:pt x="516819" y="1791879"/>
                  <a:pt x="549983" y="1789458"/>
                  <a:pt x="575884" y="1772188"/>
                </a:cubicBezTo>
                <a:cubicBezTo>
                  <a:pt x="634060" y="1733399"/>
                  <a:pt x="624437" y="1734203"/>
                  <a:pt x="708780" y="1713115"/>
                </a:cubicBezTo>
                <a:cubicBezTo>
                  <a:pt x="806343" y="1688721"/>
                  <a:pt x="747707" y="1700865"/>
                  <a:pt x="885975" y="1683579"/>
                </a:cubicBezTo>
                <a:cubicBezTo>
                  <a:pt x="904896" y="1678848"/>
                  <a:pt x="968158" y="1664634"/>
                  <a:pt x="989339" y="1654042"/>
                </a:cubicBezTo>
                <a:cubicBezTo>
                  <a:pt x="1005213" y="1646104"/>
                  <a:pt x="1017420" y="1631715"/>
                  <a:pt x="1033638" y="1624506"/>
                </a:cubicBezTo>
                <a:cubicBezTo>
                  <a:pt x="1103842" y="1593300"/>
                  <a:pt x="1136536" y="1592585"/>
                  <a:pt x="1210833" y="1580201"/>
                </a:cubicBezTo>
                <a:cubicBezTo>
                  <a:pt x="1240365" y="1565433"/>
                  <a:pt x="1269371" y="1549561"/>
                  <a:pt x="1299430" y="1535896"/>
                </a:cubicBezTo>
                <a:cubicBezTo>
                  <a:pt x="1323560" y="1524926"/>
                  <a:pt x="1350248" y="1519512"/>
                  <a:pt x="1373261" y="1506360"/>
                </a:cubicBezTo>
                <a:cubicBezTo>
                  <a:pt x="1385349" y="1499452"/>
                  <a:pt x="1391923" y="1485521"/>
                  <a:pt x="1402794" y="1476823"/>
                </a:cubicBezTo>
                <a:cubicBezTo>
                  <a:pt x="1416652" y="1465735"/>
                  <a:pt x="1433737" y="1458975"/>
                  <a:pt x="1447093" y="1447287"/>
                </a:cubicBezTo>
                <a:cubicBezTo>
                  <a:pt x="1447124" y="1447260"/>
                  <a:pt x="1529772" y="1364596"/>
                  <a:pt x="1550456" y="1343909"/>
                </a:cubicBezTo>
                <a:lnTo>
                  <a:pt x="1594755" y="1299604"/>
                </a:lnTo>
                <a:cubicBezTo>
                  <a:pt x="1604599" y="1289759"/>
                  <a:pt x="1611835" y="1276295"/>
                  <a:pt x="1624288" y="1270068"/>
                </a:cubicBezTo>
                <a:cubicBezTo>
                  <a:pt x="1681974" y="1241222"/>
                  <a:pt x="1678948" y="1245788"/>
                  <a:pt x="1727651" y="1210995"/>
                </a:cubicBezTo>
                <a:cubicBezTo>
                  <a:pt x="1747677" y="1196688"/>
                  <a:pt x="1769314" y="1184094"/>
                  <a:pt x="1786716" y="1166690"/>
                </a:cubicBezTo>
                <a:cubicBezTo>
                  <a:pt x="1799265" y="1154139"/>
                  <a:pt x="1802391" y="1133474"/>
                  <a:pt x="1816249" y="1122386"/>
                </a:cubicBezTo>
                <a:cubicBezTo>
                  <a:pt x="1828403" y="1112662"/>
                  <a:pt x="1845782" y="1112540"/>
                  <a:pt x="1860548" y="1107617"/>
                </a:cubicBezTo>
                <a:lnTo>
                  <a:pt x="1993444" y="974703"/>
                </a:lnTo>
                <a:lnTo>
                  <a:pt x="2052509" y="915630"/>
                </a:lnTo>
                <a:lnTo>
                  <a:pt x="2096808" y="871326"/>
                </a:lnTo>
                <a:cubicBezTo>
                  <a:pt x="2107475" y="839319"/>
                  <a:pt x="2120253" y="794018"/>
                  <a:pt x="2141106" y="767948"/>
                </a:cubicBezTo>
                <a:cubicBezTo>
                  <a:pt x="2167196" y="735331"/>
                  <a:pt x="2206537" y="714094"/>
                  <a:pt x="2229704" y="679339"/>
                </a:cubicBezTo>
                <a:lnTo>
                  <a:pt x="2288769" y="590729"/>
                </a:lnTo>
                <a:cubicBezTo>
                  <a:pt x="2298613" y="575961"/>
                  <a:pt x="2305752" y="558975"/>
                  <a:pt x="2318301" y="546424"/>
                </a:cubicBezTo>
                <a:lnTo>
                  <a:pt x="2377366" y="487351"/>
                </a:lnTo>
                <a:cubicBezTo>
                  <a:pt x="2382288" y="472583"/>
                  <a:pt x="2383086" y="455715"/>
                  <a:pt x="2392133" y="443047"/>
                </a:cubicBezTo>
                <a:cubicBezTo>
                  <a:pt x="2408317" y="420387"/>
                  <a:pt x="2451198" y="383974"/>
                  <a:pt x="2451198" y="383974"/>
                </a:cubicBezTo>
                <a:cubicBezTo>
                  <a:pt x="2461042" y="364283"/>
                  <a:pt x="2472059" y="345136"/>
                  <a:pt x="2480730" y="324901"/>
                </a:cubicBezTo>
                <a:cubicBezTo>
                  <a:pt x="2486861" y="310592"/>
                  <a:pt x="2486449" y="293264"/>
                  <a:pt x="2495496" y="280596"/>
                </a:cubicBezTo>
                <a:cubicBezTo>
                  <a:pt x="2511679" y="257936"/>
                  <a:pt x="2534873" y="241214"/>
                  <a:pt x="2554561" y="221523"/>
                </a:cubicBezTo>
                <a:cubicBezTo>
                  <a:pt x="2603944" y="172133"/>
                  <a:pt x="2563203" y="209021"/>
                  <a:pt x="2628393" y="162450"/>
                </a:cubicBezTo>
                <a:cubicBezTo>
                  <a:pt x="2660068" y="139822"/>
                  <a:pt x="2696970" y="108489"/>
                  <a:pt x="2731756" y="88609"/>
                </a:cubicBezTo>
                <a:cubicBezTo>
                  <a:pt x="2750868" y="77686"/>
                  <a:pt x="2771133" y="68918"/>
                  <a:pt x="2790821" y="59073"/>
                </a:cubicBezTo>
                <a:cubicBezTo>
                  <a:pt x="2800665" y="49227"/>
                  <a:pt x="2807901" y="35763"/>
                  <a:pt x="2820354" y="29536"/>
                </a:cubicBezTo>
                <a:cubicBezTo>
                  <a:pt x="2838505" y="20459"/>
                  <a:pt x="2859906" y="20344"/>
                  <a:pt x="2879419" y="14768"/>
                </a:cubicBezTo>
                <a:cubicBezTo>
                  <a:pt x="2894385" y="10491"/>
                  <a:pt x="2908952" y="4923"/>
                  <a:pt x="2923718" y="0"/>
                </a:cubicBezTo>
                <a:cubicBezTo>
                  <a:pt x="2995504" y="8974"/>
                  <a:pt x="3044179" y="1748"/>
                  <a:pt x="3100913" y="44304"/>
                </a:cubicBezTo>
                <a:cubicBezTo>
                  <a:pt x="3123188" y="61013"/>
                  <a:pt x="3136810" y="87930"/>
                  <a:pt x="3159978" y="103377"/>
                </a:cubicBezTo>
                <a:lnTo>
                  <a:pt x="3248575" y="162450"/>
                </a:lnTo>
                <a:cubicBezTo>
                  <a:pt x="3253497" y="177218"/>
                  <a:pt x="3255333" y="193406"/>
                  <a:pt x="3263341" y="206755"/>
                </a:cubicBezTo>
                <a:cubicBezTo>
                  <a:pt x="3345756" y="344131"/>
                  <a:pt x="3233736" y="103233"/>
                  <a:pt x="3322406" y="280596"/>
                </a:cubicBezTo>
                <a:cubicBezTo>
                  <a:pt x="3329367" y="294520"/>
                  <a:pt x="3328539" y="311948"/>
                  <a:pt x="3337173" y="324901"/>
                </a:cubicBezTo>
                <a:cubicBezTo>
                  <a:pt x="3348756" y="342278"/>
                  <a:pt x="3368651" y="352720"/>
                  <a:pt x="3381471" y="369206"/>
                </a:cubicBezTo>
                <a:cubicBezTo>
                  <a:pt x="3403262" y="397227"/>
                  <a:pt x="3420848" y="428279"/>
                  <a:pt x="3440536" y="457815"/>
                </a:cubicBezTo>
                <a:lnTo>
                  <a:pt x="3470069" y="502120"/>
                </a:lnTo>
                <a:cubicBezTo>
                  <a:pt x="3479913" y="516888"/>
                  <a:pt x="3487052" y="533873"/>
                  <a:pt x="3499601" y="546424"/>
                </a:cubicBezTo>
                <a:cubicBezTo>
                  <a:pt x="3514367" y="561192"/>
                  <a:pt x="3531762" y="573734"/>
                  <a:pt x="3543900" y="590729"/>
                </a:cubicBezTo>
                <a:cubicBezTo>
                  <a:pt x="3583261" y="645842"/>
                  <a:pt x="3557403" y="655711"/>
                  <a:pt x="3617731" y="694107"/>
                </a:cubicBezTo>
                <a:cubicBezTo>
                  <a:pt x="3654872" y="717746"/>
                  <a:pt x="3704732" y="722047"/>
                  <a:pt x="3735861" y="753180"/>
                </a:cubicBezTo>
                <a:cubicBezTo>
                  <a:pt x="3811289" y="828617"/>
                  <a:pt x="3761481" y="788143"/>
                  <a:pt x="3898290" y="856557"/>
                </a:cubicBezTo>
                <a:lnTo>
                  <a:pt x="4016420" y="915630"/>
                </a:lnTo>
                <a:cubicBezTo>
                  <a:pt x="4036108" y="925476"/>
                  <a:pt x="4059920" y="929601"/>
                  <a:pt x="4075485" y="945167"/>
                </a:cubicBezTo>
                <a:cubicBezTo>
                  <a:pt x="4116990" y="986676"/>
                  <a:pt x="4110236" y="984697"/>
                  <a:pt x="4178849" y="1019008"/>
                </a:cubicBezTo>
                <a:cubicBezTo>
                  <a:pt x="4192771" y="1025970"/>
                  <a:pt x="4208842" y="1027644"/>
                  <a:pt x="4223148" y="1033776"/>
                </a:cubicBezTo>
                <a:cubicBezTo>
                  <a:pt x="4243381" y="1042448"/>
                  <a:pt x="4261980" y="1054641"/>
                  <a:pt x="4282213" y="1063313"/>
                </a:cubicBezTo>
                <a:cubicBezTo>
                  <a:pt x="4311870" y="1076025"/>
                  <a:pt x="4355603" y="1085355"/>
                  <a:pt x="4385576" y="1092849"/>
                </a:cubicBezTo>
                <a:cubicBezTo>
                  <a:pt x="4395420" y="1102695"/>
                  <a:pt x="4403021" y="1115478"/>
                  <a:pt x="4415109" y="1122386"/>
                </a:cubicBezTo>
                <a:cubicBezTo>
                  <a:pt x="4458356" y="1147102"/>
                  <a:pt x="4501068" y="1154954"/>
                  <a:pt x="4548005" y="1166690"/>
                </a:cubicBezTo>
                <a:cubicBezTo>
                  <a:pt x="4567693" y="1176536"/>
                  <a:pt x="4586459" y="1188497"/>
                  <a:pt x="4607070" y="1196227"/>
                </a:cubicBezTo>
                <a:cubicBezTo>
                  <a:pt x="4672162" y="1220640"/>
                  <a:pt x="4664610" y="1197248"/>
                  <a:pt x="4725200" y="1240532"/>
                </a:cubicBezTo>
                <a:cubicBezTo>
                  <a:pt x="4742193" y="1252672"/>
                  <a:pt x="4752123" y="1273251"/>
                  <a:pt x="4769499" y="1284836"/>
                </a:cubicBezTo>
                <a:cubicBezTo>
                  <a:pt x="4782450" y="1293471"/>
                  <a:pt x="4799224" y="1294138"/>
                  <a:pt x="4813798" y="1299604"/>
                </a:cubicBezTo>
                <a:cubicBezTo>
                  <a:pt x="4838617" y="1308912"/>
                  <a:pt x="4862240" y="1321523"/>
                  <a:pt x="4887629" y="1329141"/>
                </a:cubicBezTo>
                <a:cubicBezTo>
                  <a:pt x="4911668" y="1336354"/>
                  <a:pt x="4937112" y="1337821"/>
                  <a:pt x="4961460" y="1343909"/>
                </a:cubicBezTo>
                <a:cubicBezTo>
                  <a:pt x="4976560" y="1347685"/>
                  <a:pt x="4990993" y="1353754"/>
                  <a:pt x="5005759" y="1358677"/>
                </a:cubicBezTo>
                <a:cubicBezTo>
                  <a:pt x="5110983" y="1463915"/>
                  <a:pt x="4991572" y="1350280"/>
                  <a:pt x="5094356" y="1432519"/>
                </a:cubicBezTo>
                <a:cubicBezTo>
                  <a:pt x="5105227" y="1441217"/>
                  <a:pt x="5111951" y="1454891"/>
                  <a:pt x="5123889" y="1462055"/>
                </a:cubicBezTo>
                <a:cubicBezTo>
                  <a:pt x="5161639" y="1484708"/>
                  <a:pt x="5242019" y="1521128"/>
                  <a:pt x="5242019" y="1521128"/>
                </a:cubicBezTo>
                <a:cubicBezTo>
                  <a:pt x="5251863" y="1530974"/>
                  <a:pt x="5260413" y="1542311"/>
                  <a:pt x="5271551" y="1550665"/>
                </a:cubicBezTo>
                <a:cubicBezTo>
                  <a:pt x="5299946" y="1571964"/>
                  <a:pt x="5335052" y="1584636"/>
                  <a:pt x="5360149" y="1609737"/>
                </a:cubicBezTo>
                <a:cubicBezTo>
                  <a:pt x="5374915" y="1624505"/>
                  <a:pt x="5388592" y="1640450"/>
                  <a:pt x="5404448" y="1654042"/>
                </a:cubicBezTo>
                <a:cubicBezTo>
                  <a:pt x="5549952" y="1778777"/>
                  <a:pt x="5390943" y="1634375"/>
                  <a:pt x="5507811" y="1727883"/>
                </a:cubicBezTo>
                <a:cubicBezTo>
                  <a:pt x="5518682" y="1736581"/>
                  <a:pt x="5525256" y="1750512"/>
                  <a:pt x="5537344" y="1757420"/>
                </a:cubicBezTo>
                <a:cubicBezTo>
                  <a:pt x="5560357" y="1770572"/>
                  <a:pt x="5586954" y="1776189"/>
                  <a:pt x="5611175" y="1786956"/>
                </a:cubicBezTo>
                <a:cubicBezTo>
                  <a:pt x="5741540" y="1844904"/>
                  <a:pt x="5587901" y="1789043"/>
                  <a:pt x="5758838" y="1846029"/>
                </a:cubicBezTo>
                <a:cubicBezTo>
                  <a:pt x="5768682" y="1855875"/>
                  <a:pt x="5775443" y="1870395"/>
                  <a:pt x="5788370" y="1875566"/>
                </a:cubicBezTo>
                <a:cubicBezTo>
                  <a:pt x="5930840" y="1932562"/>
                  <a:pt x="6104346" y="1905102"/>
                  <a:pt x="6246124" y="190510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96580" y="5202638"/>
            <a:ext cx="738312" cy="523220"/>
          </a:xfrm>
          <a:prstGeom prst="rect">
            <a:avLst/>
          </a:prstGeom>
          <a:noFill/>
        </p:spPr>
        <p:txBody>
          <a:bodyPr wrap="square" rtlCol="0">
            <a:spAutoFit/>
          </a:bodyPr>
          <a:lstStyle/>
          <a:p>
            <a:r>
              <a:rPr lang="en-US" sz="2800" dirty="0" smtClean="0"/>
              <a:t>z</a:t>
            </a:r>
            <a:endParaRPr lang="en-US" sz="2800" dirty="0"/>
          </a:p>
        </p:txBody>
      </p:sp>
      <p:sp>
        <p:nvSpPr>
          <p:cNvPr id="10" name="TextBox 9"/>
          <p:cNvSpPr txBox="1"/>
          <p:nvPr/>
        </p:nvSpPr>
        <p:spPr>
          <a:xfrm>
            <a:off x="4274937" y="5509051"/>
            <a:ext cx="738312" cy="523220"/>
          </a:xfrm>
          <a:prstGeom prst="rect">
            <a:avLst/>
          </a:prstGeom>
          <a:noFill/>
        </p:spPr>
        <p:txBody>
          <a:bodyPr wrap="square" rtlCol="0">
            <a:spAutoFit/>
          </a:bodyPr>
          <a:lstStyle/>
          <a:p>
            <a:r>
              <a:rPr lang="en-US" sz="2800" dirty="0" smtClean="0"/>
              <a:t>0</a:t>
            </a:r>
            <a:endParaRPr lang="en-US" sz="2800" dirty="0"/>
          </a:p>
        </p:txBody>
      </p:sp>
      <p:sp>
        <p:nvSpPr>
          <p:cNvPr id="11" name="TextBox 10"/>
          <p:cNvSpPr txBox="1"/>
          <p:nvPr/>
        </p:nvSpPr>
        <p:spPr>
          <a:xfrm>
            <a:off x="6036383" y="5509051"/>
            <a:ext cx="1080951" cy="523220"/>
          </a:xfrm>
          <a:prstGeom prst="rect">
            <a:avLst/>
          </a:prstGeom>
          <a:noFill/>
        </p:spPr>
        <p:txBody>
          <a:bodyPr wrap="square" rtlCol="0">
            <a:spAutoFit/>
          </a:bodyPr>
          <a:lstStyle/>
          <a:p>
            <a:r>
              <a:rPr lang="en-US" sz="2800" dirty="0" smtClean="0"/>
              <a:t>1.6</a:t>
            </a:r>
            <a:endParaRPr lang="en-US" sz="2800" dirty="0"/>
          </a:p>
        </p:txBody>
      </p:sp>
      <p:sp>
        <p:nvSpPr>
          <p:cNvPr id="12" name="TextBox 11"/>
          <p:cNvSpPr txBox="1"/>
          <p:nvPr/>
        </p:nvSpPr>
        <p:spPr>
          <a:xfrm>
            <a:off x="2128061" y="5509051"/>
            <a:ext cx="1080951" cy="523220"/>
          </a:xfrm>
          <a:prstGeom prst="rect">
            <a:avLst/>
          </a:prstGeom>
          <a:noFill/>
        </p:spPr>
        <p:txBody>
          <a:bodyPr wrap="square" rtlCol="0">
            <a:spAutoFit/>
          </a:bodyPr>
          <a:lstStyle/>
          <a:p>
            <a:r>
              <a:rPr lang="en-US" sz="2800" dirty="0" smtClean="0"/>
              <a:t>-1.6</a:t>
            </a:r>
            <a:endParaRPr lang="en-US" sz="2800" dirty="0"/>
          </a:p>
        </p:txBody>
      </p:sp>
      <p:cxnSp>
        <p:nvCxnSpPr>
          <p:cNvPr id="14" name="Straight Connector 13"/>
          <p:cNvCxnSpPr/>
          <p:nvPr/>
        </p:nvCxnSpPr>
        <p:spPr>
          <a:xfrm>
            <a:off x="6438085"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264994" y="3620253"/>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93327" y="5509051"/>
            <a:ext cx="1080951" cy="523220"/>
          </a:xfrm>
          <a:prstGeom prst="rect">
            <a:avLst/>
          </a:prstGeom>
          <a:noFill/>
        </p:spPr>
        <p:txBody>
          <a:bodyPr wrap="square" rtlCol="0">
            <a:spAutoFit/>
          </a:bodyPr>
          <a:lstStyle/>
          <a:p>
            <a:r>
              <a:rPr lang="en-US" sz="2800" dirty="0" smtClean="0"/>
              <a:t>2.3</a:t>
            </a:r>
            <a:endParaRPr lang="en-US" sz="2800" dirty="0"/>
          </a:p>
        </p:txBody>
      </p:sp>
      <p:cxnSp>
        <p:nvCxnSpPr>
          <p:cNvPr id="13" name="Straight Connector 12"/>
          <p:cNvCxnSpPr/>
          <p:nvPr/>
        </p:nvCxnSpPr>
        <p:spPr>
          <a:xfrm flipH="1">
            <a:off x="6706739" y="3027489"/>
            <a:ext cx="23658" cy="24815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012724" y="2534725"/>
            <a:ext cx="2674076" cy="523220"/>
          </a:xfrm>
          <a:prstGeom prst="rect">
            <a:avLst/>
          </a:prstGeom>
          <a:noFill/>
        </p:spPr>
        <p:txBody>
          <a:bodyPr wrap="square" rtlCol="0">
            <a:spAutoFit/>
          </a:bodyPr>
          <a:lstStyle/>
          <a:p>
            <a:r>
              <a:rPr lang="en-US" sz="2800" dirty="0" smtClean="0"/>
              <a:t>My test statistic </a:t>
            </a:r>
            <a:endParaRPr lang="en-US" sz="2800" dirty="0"/>
          </a:p>
        </p:txBody>
      </p:sp>
      <p:sp>
        <p:nvSpPr>
          <p:cNvPr id="25" name="TextBox 24"/>
          <p:cNvSpPr txBox="1"/>
          <p:nvPr/>
        </p:nvSpPr>
        <p:spPr>
          <a:xfrm>
            <a:off x="6367113" y="5878258"/>
            <a:ext cx="1080951" cy="523220"/>
          </a:xfrm>
          <a:prstGeom prst="rect">
            <a:avLst/>
          </a:prstGeom>
          <a:noFill/>
        </p:spPr>
        <p:txBody>
          <a:bodyPr wrap="square" rtlCol="0">
            <a:spAutoFit/>
          </a:bodyPr>
          <a:lstStyle/>
          <a:p>
            <a:r>
              <a:rPr lang="en-US" sz="2800" dirty="0" smtClean="0"/>
              <a:t>1.92</a:t>
            </a:r>
            <a:endParaRPr lang="en-US" sz="2800" dirty="0"/>
          </a:p>
        </p:txBody>
      </p:sp>
      <p:cxnSp>
        <p:nvCxnSpPr>
          <p:cNvPr id="26" name="Straight Arrow Connector 25"/>
          <p:cNvCxnSpPr/>
          <p:nvPr/>
        </p:nvCxnSpPr>
        <p:spPr>
          <a:xfrm flipV="1">
            <a:off x="6706739" y="5509051"/>
            <a:ext cx="0" cy="4784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493046" y="3156605"/>
            <a:ext cx="1287528" cy="523220"/>
          </a:xfrm>
          <a:prstGeom prst="rect">
            <a:avLst/>
          </a:prstGeom>
          <a:noFill/>
        </p:spPr>
        <p:txBody>
          <a:bodyPr wrap="square" rtlCol="0">
            <a:spAutoFit/>
          </a:bodyPr>
          <a:lstStyle/>
          <a:p>
            <a:r>
              <a:rPr lang="en-US" sz="2800" dirty="0"/>
              <a:t>α</a:t>
            </a:r>
            <a:r>
              <a:rPr lang="en-US" sz="2800" dirty="0" smtClean="0"/>
              <a:t>=0.05</a:t>
            </a:r>
            <a:endParaRPr lang="en-US" sz="2800" dirty="0"/>
          </a:p>
        </p:txBody>
      </p:sp>
      <p:sp>
        <p:nvSpPr>
          <p:cNvPr id="28" name="TextBox 27"/>
          <p:cNvSpPr txBox="1"/>
          <p:nvPr/>
        </p:nvSpPr>
        <p:spPr>
          <a:xfrm>
            <a:off x="6919495" y="3219476"/>
            <a:ext cx="1497267" cy="523220"/>
          </a:xfrm>
          <a:prstGeom prst="rect">
            <a:avLst/>
          </a:prstGeom>
          <a:noFill/>
        </p:spPr>
        <p:txBody>
          <a:bodyPr wrap="square" rtlCol="0">
            <a:spAutoFit/>
          </a:bodyPr>
          <a:lstStyle/>
          <a:p>
            <a:r>
              <a:rPr lang="en-US" sz="2800" dirty="0"/>
              <a:t>α</a:t>
            </a:r>
            <a:r>
              <a:rPr lang="en-US" sz="2800" dirty="0" smtClean="0"/>
              <a:t>=0.01</a:t>
            </a:r>
            <a:endParaRPr lang="en-US" sz="2800" dirty="0"/>
          </a:p>
        </p:txBody>
      </p:sp>
    </p:spTree>
    <p:extLst>
      <p:ext uri="{BB962C8B-B14F-4D97-AF65-F5344CB8AC3E}">
        <p14:creationId xmlns:p14="http://schemas.microsoft.com/office/powerpoint/2010/main" val="928294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5" name="Object 3"/>
          <p:cNvGraphicFramePr>
            <a:graphicFrameLocks noChangeAspect="1"/>
          </p:cNvGraphicFramePr>
          <p:nvPr/>
        </p:nvGraphicFramePr>
        <p:xfrm>
          <a:off x="152400" y="1524000"/>
          <a:ext cx="8991600" cy="4340225"/>
        </p:xfrm>
        <a:graphic>
          <a:graphicData uri="http://schemas.openxmlformats.org/presentationml/2006/ole">
            <mc:AlternateContent xmlns:mc="http://schemas.openxmlformats.org/markup-compatibility/2006">
              <mc:Choice xmlns:v="urn:schemas-microsoft-com:vml" Requires="v">
                <p:oleObj spid="_x0000_s1269" name="Worksheet" r:id="rId4" imgW="8543925" imgH="3762451" progId="Excel.Sheet.8">
                  <p:embed/>
                </p:oleObj>
              </mc:Choice>
              <mc:Fallback>
                <p:oleObj name="Worksheet" r:id="rId4" imgW="8543925" imgH="3762451"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0"/>
                        <a:ext cx="8991600"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76" name="Line 4"/>
          <p:cNvSpPr>
            <a:spLocks noChangeShapeType="1"/>
          </p:cNvSpPr>
          <p:nvPr/>
        </p:nvSpPr>
        <p:spPr bwMode="auto">
          <a:xfrm>
            <a:off x="3657600" y="2514600"/>
            <a:ext cx="0" cy="3352800"/>
          </a:xfrm>
          <a:prstGeom prst="line">
            <a:avLst/>
          </a:prstGeom>
          <a:noFill/>
          <a:ln w="38100">
            <a:solidFill>
              <a:schemeClr val="tx1"/>
            </a:solidFill>
            <a:round/>
            <a:headEnd/>
            <a:tailEnd/>
          </a:ln>
          <a:effectLst/>
        </p:spPr>
        <p:txBody>
          <a:bodyPr/>
          <a:lstStyle/>
          <a:p>
            <a:endParaRPr lang="en-US"/>
          </a:p>
        </p:txBody>
      </p:sp>
      <p:sp>
        <p:nvSpPr>
          <p:cNvPr id="3077" name="Line 5"/>
          <p:cNvSpPr>
            <a:spLocks noChangeShapeType="1"/>
          </p:cNvSpPr>
          <p:nvPr/>
        </p:nvSpPr>
        <p:spPr bwMode="auto">
          <a:xfrm>
            <a:off x="6096000" y="2514600"/>
            <a:ext cx="0" cy="3352800"/>
          </a:xfrm>
          <a:prstGeom prst="line">
            <a:avLst/>
          </a:prstGeom>
          <a:noFill/>
          <a:ln w="38100">
            <a:solidFill>
              <a:schemeClr val="tx1"/>
            </a:solidFill>
            <a:round/>
            <a:headEnd/>
            <a:tailEnd/>
          </a:ln>
          <a:effectLst/>
        </p:spPr>
        <p:txBody>
          <a:bodyPr/>
          <a:lstStyle/>
          <a:p>
            <a:endParaRPr lang="en-US"/>
          </a:p>
        </p:txBody>
      </p:sp>
      <p:sp>
        <p:nvSpPr>
          <p:cNvPr id="3078" name="Text Box 6"/>
          <p:cNvSpPr txBox="1">
            <a:spLocks noChangeArrowheads="1"/>
          </p:cNvSpPr>
          <p:nvPr/>
        </p:nvSpPr>
        <p:spPr bwMode="auto">
          <a:xfrm>
            <a:off x="1905000" y="1752600"/>
            <a:ext cx="1581150" cy="942975"/>
          </a:xfrm>
          <a:prstGeom prst="rect">
            <a:avLst/>
          </a:prstGeom>
          <a:noFill/>
          <a:ln w="9525">
            <a:noFill/>
            <a:miter lim="800000"/>
            <a:headEnd/>
            <a:tailEnd/>
          </a:ln>
          <a:effectLst/>
        </p:spPr>
        <p:txBody>
          <a:bodyPr wrap="none">
            <a:spAutoFit/>
          </a:bodyPr>
          <a:lstStyle/>
          <a:p>
            <a:r>
              <a:rPr lang="en-US" sz="1400" dirty="0"/>
              <a:t>Correlation:</a:t>
            </a:r>
          </a:p>
          <a:p>
            <a:r>
              <a:rPr lang="en-US" sz="1400" dirty="0"/>
              <a:t>CRB-SSJ = 0.07</a:t>
            </a:r>
          </a:p>
          <a:p>
            <a:r>
              <a:rPr lang="en-US" sz="1400" dirty="0"/>
              <a:t>CRB-PNW = 0.08</a:t>
            </a:r>
          </a:p>
          <a:p>
            <a:r>
              <a:rPr lang="en-US" sz="1400" dirty="0"/>
              <a:t>SSJ-PNW = 0.36</a:t>
            </a:r>
          </a:p>
        </p:txBody>
      </p:sp>
      <p:sp>
        <p:nvSpPr>
          <p:cNvPr id="3079" name="Text Box 7"/>
          <p:cNvSpPr txBox="1">
            <a:spLocks noChangeArrowheads="1"/>
          </p:cNvSpPr>
          <p:nvPr/>
        </p:nvSpPr>
        <p:spPr bwMode="auto">
          <a:xfrm>
            <a:off x="4210050" y="1752600"/>
            <a:ext cx="1639888" cy="942975"/>
          </a:xfrm>
          <a:prstGeom prst="rect">
            <a:avLst/>
          </a:prstGeom>
          <a:noFill/>
          <a:ln w="9525">
            <a:noFill/>
            <a:miter lim="800000"/>
            <a:headEnd/>
            <a:tailEnd/>
          </a:ln>
          <a:effectLst/>
        </p:spPr>
        <p:txBody>
          <a:bodyPr wrap="none">
            <a:spAutoFit/>
          </a:bodyPr>
          <a:lstStyle/>
          <a:p>
            <a:r>
              <a:rPr lang="en-US" sz="1400"/>
              <a:t>Correlation:</a:t>
            </a:r>
          </a:p>
          <a:p>
            <a:r>
              <a:rPr lang="en-US" sz="1400"/>
              <a:t>CRB-SSJ = 0.14</a:t>
            </a:r>
          </a:p>
          <a:p>
            <a:r>
              <a:rPr lang="en-US" sz="1400"/>
              <a:t>CRB-PNW = -0.14</a:t>
            </a:r>
          </a:p>
          <a:p>
            <a:r>
              <a:rPr lang="en-US" sz="1400"/>
              <a:t>SSJ-PNW = 0.06</a:t>
            </a:r>
          </a:p>
        </p:txBody>
      </p:sp>
      <p:sp>
        <p:nvSpPr>
          <p:cNvPr id="3080" name="Text Box 8"/>
          <p:cNvSpPr txBox="1">
            <a:spLocks noChangeArrowheads="1"/>
          </p:cNvSpPr>
          <p:nvPr/>
        </p:nvSpPr>
        <p:spPr bwMode="auto">
          <a:xfrm>
            <a:off x="6877050" y="1752600"/>
            <a:ext cx="1581150" cy="942975"/>
          </a:xfrm>
          <a:prstGeom prst="rect">
            <a:avLst/>
          </a:prstGeom>
          <a:noFill/>
          <a:ln w="9525">
            <a:noFill/>
            <a:miter lim="800000"/>
            <a:headEnd/>
            <a:tailEnd/>
          </a:ln>
          <a:effectLst/>
        </p:spPr>
        <p:txBody>
          <a:bodyPr wrap="none">
            <a:spAutoFit/>
          </a:bodyPr>
          <a:lstStyle/>
          <a:p>
            <a:r>
              <a:rPr lang="en-US" sz="1400"/>
              <a:t>Correlation:</a:t>
            </a:r>
          </a:p>
          <a:p>
            <a:r>
              <a:rPr lang="en-US" sz="1400"/>
              <a:t>CRB-SSJ = 0.73</a:t>
            </a:r>
          </a:p>
          <a:p>
            <a:r>
              <a:rPr lang="en-US" sz="1400"/>
              <a:t>CRB-PNW = 0.51</a:t>
            </a:r>
          </a:p>
          <a:p>
            <a:r>
              <a:rPr lang="en-US" sz="1400"/>
              <a:t>SSJ-PNW = 0.65</a:t>
            </a:r>
          </a:p>
        </p:txBody>
      </p:sp>
      <p:sp>
        <p:nvSpPr>
          <p:cNvPr id="8" name="TextBox 7"/>
          <p:cNvSpPr txBox="1"/>
          <p:nvPr/>
        </p:nvSpPr>
        <p:spPr>
          <a:xfrm>
            <a:off x="152400" y="152400"/>
            <a:ext cx="8763000" cy="369332"/>
          </a:xfrm>
          <a:prstGeom prst="rect">
            <a:avLst/>
          </a:prstGeom>
          <a:noFill/>
        </p:spPr>
        <p:txBody>
          <a:bodyPr wrap="square" rtlCol="0">
            <a:spAutoFit/>
          </a:bodyPr>
          <a:lstStyle/>
          <a:p>
            <a:r>
              <a:rPr lang="en-US" dirty="0" smtClean="0"/>
              <a:t>Example:</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70</a:t>
            </a:fld>
            <a:endParaRPr lang="en-US"/>
          </a:p>
        </p:txBody>
      </p:sp>
      <p:sp>
        <p:nvSpPr>
          <p:cNvPr id="3" name="TextBox 2"/>
          <p:cNvSpPr txBox="1"/>
          <p:nvPr/>
        </p:nvSpPr>
        <p:spPr>
          <a:xfrm>
            <a:off x="4807592" y="262073"/>
            <a:ext cx="4107807" cy="923330"/>
          </a:xfrm>
          <a:prstGeom prst="rect">
            <a:avLst/>
          </a:prstGeom>
          <a:noFill/>
        </p:spPr>
        <p:txBody>
          <a:bodyPr wrap="square" rtlCol="0">
            <a:spAutoFit/>
          </a:bodyPr>
          <a:lstStyle/>
          <a:p>
            <a:r>
              <a:rPr lang="en-US" dirty="0" smtClean="0"/>
              <a:t>CRB = Colorado River Basin</a:t>
            </a:r>
          </a:p>
          <a:p>
            <a:r>
              <a:rPr lang="en-US" dirty="0" smtClean="0"/>
              <a:t>SSJ = Sacramento-San Joaquin (California)</a:t>
            </a:r>
          </a:p>
          <a:p>
            <a:r>
              <a:rPr lang="en-US" dirty="0" smtClean="0"/>
              <a:t>PNW = Pacific Northwest</a:t>
            </a:r>
            <a:endParaRPr lang="en-US" dirty="0"/>
          </a:p>
        </p:txBody>
      </p:sp>
    </p:spTree>
    <p:extLst>
      <p:ext uri="{BB962C8B-B14F-4D97-AF65-F5344CB8AC3E}">
        <p14:creationId xmlns:p14="http://schemas.microsoft.com/office/powerpoint/2010/main" val="412020058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54066"/>
          </a:xfrm>
        </p:spPr>
        <p:txBody>
          <a:bodyPr>
            <a:noAutofit/>
          </a:bodyPr>
          <a:lstStyle/>
          <a:p>
            <a:r>
              <a:rPr lang="en-US" sz="3200" dirty="0" smtClean="0"/>
              <a:t>Example</a:t>
            </a:r>
            <a:r>
              <a:rPr lang="en-US" sz="3200" dirty="0"/>
              <a:t>: How much of change in snow water equivalent is explained by changes in precipitation vs. temperature?</a:t>
            </a:r>
          </a:p>
        </p:txBody>
      </p:sp>
      <p:sp>
        <p:nvSpPr>
          <p:cNvPr id="4" name="Slide Number Placeholder 3"/>
          <p:cNvSpPr>
            <a:spLocks noGrp="1"/>
          </p:cNvSpPr>
          <p:nvPr>
            <p:ph type="sldNum" sz="quarter" idx="12"/>
          </p:nvPr>
        </p:nvSpPr>
        <p:spPr/>
        <p:txBody>
          <a:bodyPr/>
          <a:lstStyle/>
          <a:p>
            <a:fld id="{825417D7-EB89-CE4D-80A3-453D58F188E7}" type="slidenum">
              <a:rPr lang="en-US" smtClean="0"/>
              <a:t>71</a:t>
            </a:fld>
            <a:endParaRPr lang="en-US"/>
          </a:p>
        </p:txBody>
      </p:sp>
      <p:pic>
        <p:nvPicPr>
          <p:cNvPr id="5" name="Picture 4" descr="C:\Users\gwynp\Desktop\CEE599\hw1_mat_files\figure9.png"/>
          <p:cNvPicPr/>
          <p:nvPr/>
        </p:nvPicPr>
        <p:blipFill rotWithShape="1">
          <a:blip r:embed="rId2" cstate="print">
            <a:extLst>
              <a:ext uri="{28A0092B-C50C-407E-A947-70E740481C1C}">
                <a14:useLocalDpi xmlns:a14="http://schemas.microsoft.com/office/drawing/2010/main" val="0"/>
              </a:ext>
            </a:extLst>
          </a:blip>
          <a:srcRect l="4468" t="6504" r="6316" b="2612"/>
          <a:stretch/>
        </p:blipFill>
        <p:spPr bwMode="auto">
          <a:xfrm>
            <a:off x="1296521" y="1763832"/>
            <a:ext cx="5979872" cy="4682975"/>
          </a:xfrm>
          <a:prstGeom prst="rect">
            <a:avLst/>
          </a:prstGeom>
          <a:noFill/>
          <a:ln>
            <a:noFill/>
          </a:ln>
        </p:spPr>
      </p:pic>
    </p:spTree>
    <p:extLst>
      <p:ext uri="{BB962C8B-B14F-4D97-AF65-F5344CB8AC3E}">
        <p14:creationId xmlns:p14="http://schemas.microsoft.com/office/powerpoint/2010/main" val="34721148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l="13125" t="25000" r="12500" b="8594"/>
          <a:stretch>
            <a:fillRect/>
          </a:stretch>
        </p:blipFill>
        <p:spPr bwMode="auto">
          <a:xfrm>
            <a:off x="76200" y="-228600"/>
            <a:ext cx="9067800" cy="6477000"/>
          </a:xfrm>
          <a:prstGeom prst="rect">
            <a:avLst/>
          </a:prstGeom>
          <a:noFill/>
          <a:ln w="9525">
            <a:noFill/>
            <a:miter lim="800000"/>
            <a:headEnd/>
            <a:tailEnd/>
          </a:ln>
        </p:spPr>
      </p:pic>
      <p:sp>
        <p:nvSpPr>
          <p:cNvPr id="3" name="TextBox 2"/>
          <p:cNvSpPr txBox="1"/>
          <p:nvPr/>
        </p:nvSpPr>
        <p:spPr>
          <a:xfrm>
            <a:off x="228600" y="6336268"/>
            <a:ext cx="4649221" cy="369332"/>
          </a:xfrm>
          <a:prstGeom prst="rect">
            <a:avLst/>
          </a:prstGeom>
          <a:noFill/>
        </p:spPr>
        <p:txBody>
          <a:bodyPr wrap="none" rtlCol="0">
            <a:spAutoFit/>
          </a:bodyPr>
          <a:lstStyle/>
          <a:p>
            <a:r>
              <a:rPr lang="en-US" dirty="0" smtClean="0"/>
              <a:t>Source Mote et al. 2006  (posted under week 3)</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72</a:t>
            </a:fld>
            <a:endParaRPr lang="en-US"/>
          </a:p>
        </p:txBody>
      </p:sp>
    </p:spTree>
    <p:extLst>
      <p:ext uri="{BB962C8B-B14F-4D97-AF65-F5344CB8AC3E}">
        <p14:creationId xmlns:p14="http://schemas.microsoft.com/office/powerpoint/2010/main" val="24110065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l="11250" t="22656" r="18125" b="12500"/>
          <a:stretch>
            <a:fillRect/>
          </a:stretch>
        </p:blipFill>
        <p:spPr bwMode="auto">
          <a:xfrm>
            <a:off x="228600" y="228600"/>
            <a:ext cx="8610600" cy="6324600"/>
          </a:xfrm>
          <a:prstGeom prst="rect">
            <a:avLst/>
          </a:prstGeom>
          <a:noFill/>
          <a:ln w="9525">
            <a:noFill/>
            <a:miter lim="800000"/>
            <a:headEnd/>
            <a:tailEnd/>
          </a:ln>
        </p:spPr>
      </p:pic>
      <p:sp>
        <p:nvSpPr>
          <p:cNvPr id="3" name="TextBox 2"/>
          <p:cNvSpPr txBox="1"/>
          <p:nvPr/>
        </p:nvSpPr>
        <p:spPr>
          <a:xfrm>
            <a:off x="7162800" y="2057400"/>
            <a:ext cx="1380571" cy="369332"/>
          </a:xfrm>
          <a:prstGeom prst="rect">
            <a:avLst/>
          </a:prstGeom>
          <a:noFill/>
        </p:spPr>
        <p:txBody>
          <a:bodyPr wrap="none" rtlCol="0">
            <a:spAutoFit/>
          </a:bodyPr>
          <a:lstStyle/>
          <a:p>
            <a:r>
              <a:rPr lang="en-US" dirty="0" smtClean="0">
                <a:solidFill>
                  <a:srgbClr val="FF0000"/>
                </a:solidFill>
              </a:rPr>
              <a:t>precipitation</a:t>
            </a:r>
            <a:endParaRPr lang="en-US" dirty="0">
              <a:solidFill>
                <a:srgbClr val="FF0000"/>
              </a:solidFill>
            </a:endParaRPr>
          </a:p>
        </p:txBody>
      </p:sp>
      <p:sp>
        <p:nvSpPr>
          <p:cNvPr id="4" name="TextBox 3"/>
          <p:cNvSpPr txBox="1"/>
          <p:nvPr/>
        </p:nvSpPr>
        <p:spPr>
          <a:xfrm rot="16200000">
            <a:off x="5677032" y="799967"/>
            <a:ext cx="1523737" cy="381002"/>
          </a:xfrm>
          <a:prstGeom prst="rect">
            <a:avLst/>
          </a:prstGeom>
          <a:noFill/>
        </p:spPr>
        <p:txBody>
          <a:bodyPr wrap="square" rtlCol="0">
            <a:spAutoFit/>
          </a:bodyPr>
          <a:lstStyle/>
          <a:p>
            <a:r>
              <a:rPr lang="en-US" dirty="0" smtClean="0">
                <a:solidFill>
                  <a:srgbClr val="FF0000"/>
                </a:solidFill>
              </a:rPr>
              <a:t>temperature</a:t>
            </a:r>
            <a:endParaRPr lang="en-US" dirty="0">
              <a:solidFill>
                <a:srgbClr val="FF0000"/>
              </a:solidFill>
            </a:endParaRPr>
          </a:p>
        </p:txBody>
      </p:sp>
      <p:sp>
        <p:nvSpPr>
          <p:cNvPr id="5" name="TextBox 4"/>
          <p:cNvSpPr txBox="1"/>
          <p:nvPr/>
        </p:nvSpPr>
        <p:spPr>
          <a:xfrm>
            <a:off x="228600" y="6336268"/>
            <a:ext cx="2634054" cy="369332"/>
          </a:xfrm>
          <a:prstGeom prst="rect">
            <a:avLst/>
          </a:prstGeom>
          <a:noFill/>
        </p:spPr>
        <p:txBody>
          <a:bodyPr wrap="none" rtlCol="0">
            <a:spAutoFit/>
          </a:bodyPr>
          <a:lstStyle/>
          <a:p>
            <a:r>
              <a:rPr lang="en-US" dirty="0" smtClean="0"/>
              <a:t>Source Mote et al. 2006</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73</a:t>
            </a:fld>
            <a:endParaRPr lang="en-US"/>
          </a:p>
        </p:txBody>
      </p:sp>
    </p:spTree>
    <p:extLst>
      <p:ext uri="{BB962C8B-B14F-4D97-AF65-F5344CB8AC3E}">
        <p14:creationId xmlns:p14="http://schemas.microsoft.com/office/powerpoint/2010/main" val="146755892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610600" cy="5078313"/>
          </a:xfrm>
          <a:prstGeom prst="rect">
            <a:avLst/>
          </a:prstGeom>
          <a:noFill/>
        </p:spPr>
        <p:txBody>
          <a:bodyPr wrap="square" rtlCol="0">
            <a:spAutoFit/>
          </a:bodyPr>
          <a:lstStyle/>
          <a:p>
            <a:r>
              <a:rPr lang="en-US" b="1" dirty="0" smtClean="0"/>
              <a:t>Hypothesis Testing:</a:t>
            </a:r>
          </a:p>
          <a:p>
            <a:endParaRPr lang="en-US" dirty="0" smtClean="0"/>
          </a:p>
          <a:p>
            <a:r>
              <a:rPr lang="en-US" dirty="0" smtClean="0"/>
              <a:t>Null Hypothesis:</a:t>
            </a:r>
          </a:p>
          <a:p>
            <a:endParaRPr lang="en-US" dirty="0" smtClean="0"/>
          </a:p>
          <a:p>
            <a:endParaRPr lang="en-US" dirty="0" smtClean="0"/>
          </a:p>
          <a:p>
            <a:endParaRPr lang="en-US" dirty="0" smtClean="0"/>
          </a:p>
          <a:p>
            <a:r>
              <a:rPr lang="en-US" dirty="0" smtClean="0"/>
              <a:t>Test Statistic:</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Alternate Hypotheses:		          Rejection Region:	</a:t>
            </a:r>
          </a:p>
          <a:p>
            <a:endParaRPr lang="en-US" dirty="0" smtClean="0"/>
          </a:p>
          <a:p>
            <a:endParaRPr lang="en-US" dirty="0" smtClean="0"/>
          </a:p>
          <a:p>
            <a:endParaRPr lang="en-US" dirty="0" smtClean="0"/>
          </a:p>
          <a:p>
            <a:r>
              <a:rPr lang="en-US" dirty="0" smtClean="0"/>
              <a:t>  </a:t>
            </a:r>
            <a:endParaRPr lang="en-US" dirty="0"/>
          </a:p>
        </p:txBody>
      </p:sp>
      <p:pic>
        <p:nvPicPr>
          <p:cNvPr id="5735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2362200"/>
            <a:ext cx="1704975" cy="895350"/>
          </a:xfrm>
          <a:prstGeom prst="rect">
            <a:avLst/>
          </a:prstGeom>
          <a:noFill/>
        </p:spPr>
      </p:pic>
      <p:pic>
        <p:nvPicPr>
          <p:cNvPr id="57350"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57250" y="4410075"/>
            <a:ext cx="742950" cy="409575"/>
          </a:xfrm>
          <a:prstGeom prst="rect">
            <a:avLst/>
          </a:prstGeom>
          <a:noFill/>
        </p:spPr>
      </p:pic>
      <p:pic>
        <p:nvPicPr>
          <p:cNvPr id="5734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57250" y="4819650"/>
            <a:ext cx="742950" cy="409575"/>
          </a:xfrm>
          <a:prstGeom prst="rect">
            <a:avLst/>
          </a:prstGeom>
          <a:noFill/>
        </p:spPr>
      </p:pic>
      <p:pic>
        <p:nvPicPr>
          <p:cNvPr id="5734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57250" y="5229225"/>
            <a:ext cx="742950" cy="409575"/>
          </a:xfrm>
          <a:prstGeom prst="rect">
            <a:avLst/>
          </a:prstGeom>
          <a:noFill/>
        </p:spPr>
      </p:pic>
      <p:sp>
        <p:nvSpPr>
          <p:cNvPr id="5735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54" name="Rectangle 10"/>
          <p:cNvSpPr>
            <a:spLocks noChangeArrowheads="1"/>
          </p:cNvSpPr>
          <p:nvPr/>
        </p:nvSpPr>
        <p:spPr bwMode="auto">
          <a:xfrm>
            <a:off x="0" y="497443"/>
            <a:ext cx="253596" cy="73866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endParaRPr kumimoji="0" lang="en-US"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57355" name="Rectangle 11"/>
          <p:cNvSpPr>
            <a:spLocks noChangeArrowheads="1"/>
          </p:cNvSpPr>
          <p:nvPr/>
        </p:nvSpPr>
        <p:spPr bwMode="auto">
          <a:xfrm>
            <a:off x="0" y="1762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6" name="Rectangle 12"/>
          <p:cNvSpPr>
            <a:spLocks noChangeArrowheads="1"/>
          </p:cNvSpPr>
          <p:nvPr/>
        </p:nvSpPr>
        <p:spPr bwMode="auto">
          <a:xfrm>
            <a:off x="0" y="2171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7" name="Rectangle 13"/>
          <p:cNvSpPr>
            <a:spLocks noChangeArrowheads="1"/>
          </p:cNvSpPr>
          <p:nvPr/>
        </p:nvSpPr>
        <p:spPr bwMode="auto">
          <a:xfrm>
            <a:off x="0" y="2581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8" name="Rectangle 14"/>
          <p:cNvSpPr>
            <a:spLocks noChangeArrowheads="1"/>
          </p:cNvSpPr>
          <p:nvPr/>
        </p:nvSpPr>
        <p:spPr bwMode="auto">
          <a:xfrm>
            <a:off x="0" y="2990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9" name="Rectangle 15"/>
          <p:cNvSpPr>
            <a:spLocks noChangeArrowheads="1"/>
          </p:cNvSpPr>
          <p:nvPr/>
        </p:nvSpPr>
        <p:spPr bwMode="auto">
          <a:xfrm>
            <a:off x="0" y="3429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60" name="Rectangle 16"/>
          <p:cNvSpPr>
            <a:spLocks noChangeArrowheads="1"/>
          </p:cNvSpPr>
          <p:nvPr/>
        </p:nvSpPr>
        <p:spPr bwMode="auto">
          <a:xfrm>
            <a:off x="0" y="3867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7361" name="Rectangle 17"/>
          <p:cNvSpPr>
            <a:spLocks noChangeArrowheads="1"/>
          </p:cNvSpPr>
          <p:nvPr/>
        </p:nvSpPr>
        <p:spPr bwMode="auto">
          <a:xfrm>
            <a:off x="0" y="442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63"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7362" name="Picture 1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81000" y="1219200"/>
            <a:ext cx="742950" cy="409575"/>
          </a:xfrm>
          <a:prstGeom prst="rect">
            <a:avLst/>
          </a:prstGeom>
          <a:noFill/>
        </p:spPr>
      </p:pic>
      <p:sp>
        <p:nvSpPr>
          <p:cNvPr id="57364" name="Rectangle 20"/>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173057"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343400" y="5305425"/>
            <a:ext cx="4143375" cy="561975"/>
          </a:xfrm>
          <a:prstGeom prst="rect">
            <a:avLst/>
          </a:prstGeom>
          <a:noFill/>
        </p:spPr>
      </p:pic>
      <p:sp>
        <p:nvSpPr>
          <p:cNvPr id="17305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3060" name="Rectangle 4"/>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73061" name="Rectangle 5"/>
          <p:cNvSpPr>
            <a:spLocks noChangeArrowheads="1"/>
          </p:cNvSpPr>
          <p:nvPr/>
        </p:nvSpPr>
        <p:spPr bwMode="auto">
          <a:xfrm>
            <a:off x="0" y="1457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173064"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495800" y="4391025"/>
            <a:ext cx="1543050" cy="438150"/>
          </a:xfrm>
          <a:prstGeom prst="rect">
            <a:avLst/>
          </a:prstGeom>
          <a:noFill/>
        </p:spPr>
      </p:pic>
      <p:pic>
        <p:nvPicPr>
          <p:cNvPr id="173063" name="Picture 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495800" y="4848225"/>
            <a:ext cx="1771650" cy="438150"/>
          </a:xfrm>
          <a:prstGeom prst="rect">
            <a:avLst/>
          </a:prstGeom>
          <a:noFill/>
        </p:spPr>
      </p:pic>
      <p:sp>
        <p:nvSpPr>
          <p:cNvPr id="173065"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3066" name="Rectangle 10"/>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73067" name="Rectangle 11"/>
          <p:cNvSpPr>
            <a:spLocks noChangeArrowheads="1"/>
          </p:cNvSpPr>
          <p:nvPr/>
        </p:nvSpPr>
        <p:spPr bwMode="auto">
          <a:xfrm>
            <a:off x="0" y="133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73068" name="Rectangle 12"/>
          <p:cNvSpPr>
            <a:spLocks noChangeArrowheads="1"/>
          </p:cNvSpPr>
          <p:nvPr/>
        </p:nvSpPr>
        <p:spPr bwMode="auto">
          <a:xfrm>
            <a:off x="0" y="1895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4" name="Straight Arrow Connector 3"/>
          <p:cNvCxnSpPr/>
          <p:nvPr/>
        </p:nvCxnSpPr>
        <p:spPr>
          <a:xfrm flipH="1">
            <a:off x="1123950" y="1762125"/>
            <a:ext cx="1238250" cy="600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62199" y="1333500"/>
            <a:ext cx="6124575" cy="646331"/>
          </a:xfrm>
          <a:prstGeom prst="rect">
            <a:avLst/>
          </a:prstGeom>
          <a:noFill/>
        </p:spPr>
        <p:txBody>
          <a:bodyPr wrap="square" rtlCol="0">
            <a:spAutoFit/>
          </a:bodyPr>
          <a:lstStyle/>
          <a:p>
            <a:r>
              <a:rPr lang="en-US" dirty="0" smtClean="0"/>
              <a:t>R and r are used interchangeably here. </a:t>
            </a:r>
            <a:r>
              <a:rPr lang="en-US" dirty="0"/>
              <a:t>I</a:t>
            </a:r>
            <a:r>
              <a:rPr lang="en-US" dirty="0" smtClean="0"/>
              <a:t>n Devore, this tests the certainty that your calculated correlation is the true correlation </a:t>
            </a:r>
            <a:endParaRPr lang="en-US" dirty="0"/>
          </a:p>
        </p:txBody>
      </p:sp>
      <p:cxnSp>
        <p:nvCxnSpPr>
          <p:cNvPr id="7" name="Straight Arrow Connector 6"/>
          <p:cNvCxnSpPr>
            <a:stCxn id="8" idx="1"/>
          </p:cNvCxnSpPr>
          <p:nvPr/>
        </p:nvCxnSpPr>
        <p:spPr>
          <a:xfrm flipH="1">
            <a:off x="1447800" y="2482334"/>
            <a:ext cx="1219200" cy="32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7000" y="2297668"/>
            <a:ext cx="3886200" cy="369332"/>
          </a:xfrm>
          <a:prstGeom prst="rect">
            <a:avLst/>
          </a:prstGeom>
          <a:noFill/>
        </p:spPr>
        <p:txBody>
          <a:bodyPr wrap="square" rtlCol="0">
            <a:spAutoFit/>
          </a:bodyPr>
          <a:lstStyle/>
          <a:p>
            <a:r>
              <a:rPr lang="en-US" dirty="0" smtClean="0"/>
              <a:t>n = Number of samples</a:t>
            </a:r>
            <a:endParaRPr lang="en-US" dirty="0"/>
          </a:p>
        </p:txBody>
      </p:sp>
      <p:pic>
        <p:nvPicPr>
          <p:cNvPr id="33"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035905" y="528955"/>
            <a:ext cx="3803295" cy="817913"/>
          </a:xfrm>
          <a:prstGeom prst="rect">
            <a:avLst/>
          </a:prstGeom>
          <a:noFill/>
        </p:spPr>
      </p:pic>
      <p:sp>
        <p:nvSpPr>
          <p:cNvPr id="3" name="Slide Number Placeholder 2"/>
          <p:cNvSpPr>
            <a:spLocks noGrp="1"/>
          </p:cNvSpPr>
          <p:nvPr>
            <p:ph type="sldNum" sz="quarter" idx="12"/>
          </p:nvPr>
        </p:nvSpPr>
        <p:spPr/>
        <p:txBody>
          <a:bodyPr/>
          <a:lstStyle/>
          <a:p>
            <a:fld id="{825417D7-EB89-CE4D-80A3-453D58F188E7}" type="slidenum">
              <a:rPr lang="en-US" smtClean="0"/>
              <a:t>74</a:t>
            </a:fld>
            <a:endParaRPr lang="en-US"/>
          </a:p>
        </p:txBody>
      </p:sp>
      <p:sp>
        <p:nvSpPr>
          <p:cNvPr id="6" name="TextBox 5"/>
          <p:cNvSpPr txBox="1"/>
          <p:nvPr/>
        </p:nvSpPr>
        <p:spPr>
          <a:xfrm>
            <a:off x="3872939" y="6018869"/>
            <a:ext cx="4038583" cy="646331"/>
          </a:xfrm>
          <a:prstGeom prst="rect">
            <a:avLst/>
          </a:prstGeom>
          <a:noFill/>
        </p:spPr>
        <p:txBody>
          <a:bodyPr wrap="square" rtlCol="0">
            <a:spAutoFit/>
          </a:bodyPr>
          <a:lstStyle/>
          <a:p>
            <a:r>
              <a:rPr lang="en-US" dirty="0" smtClean="0"/>
              <a:t>And these are read from the same tables as the t-test, student t distribution.</a:t>
            </a:r>
            <a:endParaRPr lang="en-US" dirty="0"/>
          </a:p>
        </p:txBody>
      </p:sp>
    </p:spTree>
    <p:extLst>
      <p:ext uri="{BB962C8B-B14F-4D97-AF65-F5344CB8AC3E}">
        <p14:creationId xmlns:p14="http://schemas.microsoft.com/office/powerpoint/2010/main" val="33009874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8214" y="274638"/>
            <a:ext cx="5078586" cy="726598"/>
          </a:xfrm>
        </p:spPr>
        <p:txBody>
          <a:bodyPr>
            <a:normAutofit fontScale="90000"/>
          </a:bodyPr>
          <a:lstStyle/>
          <a:p>
            <a:r>
              <a:rPr lang="en-US" dirty="0" smtClean="0"/>
              <a:t>Why this test statistic?</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75</a:t>
            </a:fld>
            <a:endParaRPr lang="en-US"/>
          </a:p>
        </p:txBody>
      </p:sp>
      <p:pic>
        <p:nvPicPr>
          <p:cNvPr id="4" name="Picture 3"/>
          <p:cNvPicPr>
            <a:picLocks noChangeAspect="1"/>
          </p:cNvPicPr>
          <p:nvPr/>
        </p:nvPicPr>
        <p:blipFill>
          <a:blip r:embed="rId2"/>
          <a:stretch>
            <a:fillRect/>
          </a:stretch>
        </p:blipFill>
        <p:spPr>
          <a:xfrm>
            <a:off x="243983" y="0"/>
            <a:ext cx="3810000" cy="2882900"/>
          </a:xfrm>
          <a:prstGeom prst="rect">
            <a:avLst/>
          </a:prstGeom>
        </p:spPr>
      </p:pic>
      <p:sp>
        <p:nvSpPr>
          <p:cNvPr id="5" name="TextBox 4"/>
          <p:cNvSpPr txBox="1"/>
          <p:nvPr/>
        </p:nvSpPr>
        <p:spPr>
          <a:xfrm>
            <a:off x="4783479" y="1038993"/>
            <a:ext cx="3764266" cy="4524316"/>
          </a:xfrm>
          <a:prstGeom prst="rect">
            <a:avLst/>
          </a:prstGeom>
          <a:noFill/>
        </p:spPr>
        <p:txBody>
          <a:bodyPr wrap="square" rtlCol="0">
            <a:spAutoFit/>
          </a:bodyPr>
          <a:lstStyle/>
          <a:p>
            <a:r>
              <a:rPr lang="en-US" dirty="0"/>
              <a:t>W</a:t>
            </a:r>
            <a:r>
              <a:rPr lang="en-US" dirty="0" smtClean="0"/>
              <a:t>e’re testing for the absence of correlation, but X and Y may be normally distributed and uncorrelated but _not_ independent (recall happy face graphs – anything symmetric).</a:t>
            </a:r>
          </a:p>
          <a:p>
            <a:endParaRPr lang="en-US" dirty="0"/>
          </a:p>
          <a:p>
            <a:r>
              <a:rPr lang="en-US" dirty="0" smtClean="0"/>
              <a:t>We assume that both X and Y are random, with a bivariate normal probability distribution (see Section 5.2 in Devore).  </a:t>
            </a:r>
          </a:p>
          <a:p>
            <a:endParaRPr lang="en-US" dirty="0"/>
          </a:p>
          <a:p>
            <a:r>
              <a:rPr lang="en-US" dirty="0" smtClean="0"/>
              <a:t>After you assume this, you can do a lot of math about drawing </a:t>
            </a:r>
            <a:r>
              <a:rPr lang="en-US" smtClean="0"/>
              <a:t>numbers from </a:t>
            </a:r>
            <a:r>
              <a:rPr lang="en-US" dirty="0" smtClean="0"/>
              <a:t>this distribution and chances of getting various correlations among those numbers.</a:t>
            </a:r>
            <a:endParaRPr lang="en-US" dirty="0"/>
          </a:p>
        </p:txBody>
      </p:sp>
      <p:pic>
        <p:nvPicPr>
          <p:cNvPr id="6" name="Picture 5"/>
          <p:cNvPicPr>
            <a:picLocks noChangeAspect="1"/>
          </p:cNvPicPr>
          <p:nvPr/>
        </p:nvPicPr>
        <p:blipFill>
          <a:blip r:embed="rId3"/>
          <a:stretch>
            <a:fillRect/>
          </a:stretch>
        </p:blipFill>
        <p:spPr>
          <a:xfrm>
            <a:off x="0" y="4131449"/>
            <a:ext cx="4362482" cy="2726551"/>
          </a:xfrm>
          <a:prstGeom prst="rect">
            <a:avLst/>
          </a:prstGeom>
        </p:spPr>
      </p:pic>
      <p:sp>
        <p:nvSpPr>
          <p:cNvPr id="7" name="TextBox 6"/>
          <p:cNvSpPr txBox="1"/>
          <p:nvPr/>
        </p:nvSpPr>
        <p:spPr>
          <a:xfrm>
            <a:off x="154138" y="3014767"/>
            <a:ext cx="3899845" cy="923330"/>
          </a:xfrm>
          <a:prstGeom prst="rect">
            <a:avLst/>
          </a:prstGeom>
          <a:noFill/>
        </p:spPr>
        <p:txBody>
          <a:bodyPr wrap="square" rtlCol="0">
            <a:spAutoFit/>
          </a:bodyPr>
          <a:lstStyle/>
          <a:p>
            <a:r>
              <a:rPr lang="en-US" dirty="0" smtClean="0"/>
              <a:t>Examples of bivariate normal </a:t>
            </a:r>
            <a:r>
              <a:rPr lang="en-US" dirty="0"/>
              <a:t>(from https://</a:t>
            </a:r>
            <a:r>
              <a:rPr lang="en-US" dirty="0" err="1"/>
              <a:t>en.wikipedia.org</a:t>
            </a:r>
            <a:r>
              <a:rPr lang="en-US" dirty="0"/>
              <a:t>/wiki/</a:t>
            </a:r>
            <a:r>
              <a:rPr lang="en-US" dirty="0" err="1" smtClean="0"/>
              <a:t>Multivariate_normal_distribution</a:t>
            </a:r>
            <a:r>
              <a:rPr lang="en-US" dirty="0" smtClean="0"/>
              <a:t>)</a:t>
            </a:r>
            <a:endParaRPr lang="en-US" dirty="0"/>
          </a:p>
        </p:txBody>
      </p:sp>
      <p:sp>
        <p:nvSpPr>
          <p:cNvPr id="8" name="TextBox 7"/>
          <p:cNvSpPr txBox="1"/>
          <p:nvPr/>
        </p:nvSpPr>
        <p:spPr>
          <a:xfrm>
            <a:off x="4783479" y="5554038"/>
            <a:ext cx="4051124" cy="1200329"/>
          </a:xfrm>
          <a:prstGeom prst="rect">
            <a:avLst/>
          </a:prstGeom>
          <a:noFill/>
        </p:spPr>
        <p:txBody>
          <a:bodyPr wrap="square" rtlCol="0">
            <a:spAutoFit/>
          </a:bodyPr>
          <a:lstStyle/>
          <a:p>
            <a:r>
              <a:rPr lang="en-US" dirty="0"/>
              <a:t>https://</a:t>
            </a:r>
            <a:r>
              <a:rPr lang="en-US" dirty="0" err="1"/>
              <a:t>en.wikipedia.org</a:t>
            </a:r>
            <a:r>
              <a:rPr lang="en-US" dirty="0"/>
              <a:t>/wiki/Pearson_product-moment_correlation_coefficient#Testing_using_Student.27s_t-distribution</a:t>
            </a:r>
          </a:p>
        </p:txBody>
      </p:sp>
    </p:spTree>
    <p:extLst>
      <p:ext uri="{BB962C8B-B14F-4D97-AF65-F5344CB8AC3E}">
        <p14:creationId xmlns:p14="http://schemas.microsoft.com/office/powerpoint/2010/main" val="1310235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610600" cy="5909310"/>
          </a:xfrm>
          <a:prstGeom prst="rect">
            <a:avLst/>
          </a:prstGeom>
          <a:noFill/>
        </p:spPr>
        <p:txBody>
          <a:bodyPr wrap="square" rtlCol="0">
            <a:spAutoFit/>
          </a:bodyPr>
          <a:lstStyle/>
          <a:p>
            <a:r>
              <a:rPr lang="en-US" b="1" dirty="0" smtClean="0"/>
              <a:t>Hypothesis Testing Part II:</a:t>
            </a:r>
          </a:p>
          <a:p>
            <a:endParaRPr lang="en-US" dirty="0" smtClean="0"/>
          </a:p>
          <a:p>
            <a:r>
              <a:rPr lang="en-US" dirty="0" smtClean="0"/>
              <a:t>Null Hypothesis:</a:t>
            </a:r>
          </a:p>
          <a:p>
            <a:endParaRPr lang="en-US" dirty="0" smtClean="0"/>
          </a:p>
          <a:p>
            <a:endParaRPr lang="en-US" dirty="0" smtClean="0"/>
          </a:p>
          <a:p>
            <a:endParaRPr lang="en-US" dirty="0" smtClean="0"/>
          </a:p>
          <a:p>
            <a:r>
              <a:rPr lang="en-US" dirty="0" smtClean="0"/>
              <a:t>Test Statistic:</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Alternate Hypotheses:		          Rejection Region:	</a:t>
            </a:r>
          </a:p>
          <a:p>
            <a:endParaRPr lang="en-US" dirty="0" smtClean="0"/>
          </a:p>
          <a:p>
            <a:endParaRPr lang="en-US" dirty="0" smtClean="0"/>
          </a:p>
          <a:p>
            <a:endParaRPr lang="en-US" dirty="0" smtClean="0"/>
          </a:p>
          <a:p>
            <a:r>
              <a:rPr lang="en-US" dirty="0" smtClean="0"/>
              <a:t>  </a:t>
            </a:r>
            <a:endParaRPr lang="en-US" dirty="0"/>
          </a:p>
        </p:txBody>
      </p:sp>
      <p:sp>
        <p:nvSpPr>
          <p:cNvPr id="5735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54" name="Rectangle 10"/>
          <p:cNvSpPr>
            <a:spLocks noChangeArrowheads="1"/>
          </p:cNvSpPr>
          <p:nvPr/>
        </p:nvSpPr>
        <p:spPr bwMode="auto">
          <a:xfrm>
            <a:off x="0" y="497443"/>
            <a:ext cx="253596" cy="73866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endParaRPr kumimoji="0" lang="en-US"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57355" name="Rectangle 11"/>
          <p:cNvSpPr>
            <a:spLocks noChangeArrowheads="1"/>
          </p:cNvSpPr>
          <p:nvPr/>
        </p:nvSpPr>
        <p:spPr bwMode="auto">
          <a:xfrm>
            <a:off x="0" y="1762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6" name="Rectangle 12"/>
          <p:cNvSpPr>
            <a:spLocks noChangeArrowheads="1"/>
          </p:cNvSpPr>
          <p:nvPr/>
        </p:nvSpPr>
        <p:spPr bwMode="auto">
          <a:xfrm>
            <a:off x="0" y="2171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7" name="Rectangle 13"/>
          <p:cNvSpPr>
            <a:spLocks noChangeArrowheads="1"/>
          </p:cNvSpPr>
          <p:nvPr/>
        </p:nvSpPr>
        <p:spPr bwMode="auto">
          <a:xfrm>
            <a:off x="0" y="2581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8" name="Rectangle 14"/>
          <p:cNvSpPr>
            <a:spLocks noChangeArrowheads="1"/>
          </p:cNvSpPr>
          <p:nvPr/>
        </p:nvSpPr>
        <p:spPr bwMode="auto">
          <a:xfrm>
            <a:off x="0" y="2990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59" name="Rectangle 15"/>
          <p:cNvSpPr>
            <a:spLocks noChangeArrowheads="1"/>
          </p:cNvSpPr>
          <p:nvPr/>
        </p:nvSpPr>
        <p:spPr bwMode="auto">
          <a:xfrm>
            <a:off x="0" y="3429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60" name="Rectangle 16"/>
          <p:cNvSpPr>
            <a:spLocks noChangeArrowheads="1"/>
          </p:cNvSpPr>
          <p:nvPr/>
        </p:nvSpPr>
        <p:spPr bwMode="auto">
          <a:xfrm>
            <a:off x="0" y="3867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7361" name="Rectangle 17"/>
          <p:cNvSpPr>
            <a:spLocks noChangeArrowheads="1"/>
          </p:cNvSpPr>
          <p:nvPr/>
        </p:nvSpPr>
        <p:spPr bwMode="auto">
          <a:xfrm>
            <a:off x="0" y="442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364" name="Rectangle 20"/>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61449"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1000" y="1219200"/>
            <a:ext cx="876300" cy="409575"/>
          </a:xfrm>
          <a:prstGeom prst="rect">
            <a:avLst/>
          </a:prstGeom>
          <a:noFill/>
        </p:spPr>
      </p:pic>
      <p:pic>
        <p:nvPicPr>
          <p:cNvPr id="61448"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 y="2286000"/>
            <a:ext cx="2628900" cy="742950"/>
          </a:xfrm>
          <a:prstGeom prst="rect">
            <a:avLst/>
          </a:prstGeom>
          <a:noFill/>
        </p:spPr>
      </p:pic>
      <p:pic>
        <p:nvPicPr>
          <p:cNvPr id="6144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4800" y="3276600"/>
            <a:ext cx="3762375" cy="1152525"/>
          </a:xfrm>
          <a:prstGeom prst="rect">
            <a:avLst/>
          </a:prstGeom>
          <a:noFill/>
        </p:spPr>
      </p:pic>
      <p:pic>
        <p:nvPicPr>
          <p:cNvPr id="6144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1000" y="5133975"/>
            <a:ext cx="876300" cy="409575"/>
          </a:xfrm>
          <a:prstGeom prst="rect">
            <a:avLst/>
          </a:prstGeom>
          <a:noFill/>
        </p:spPr>
      </p:pic>
      <p:pic>
        <p:nvPicPr>
          <p:cNvPr id="6144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81000" y="5543550"/>
            <a:ext cx="876300" cy="409575"/>
          </a:xfrm>
          <a:prstGeom prst="rect">
            <a:avLst/>
          </a:prstGeom>
          <a:noFill/>
        </p:spPr>
      </p:pic>
      <p:pic>
        <p:nvPicPr>
          <p:cNvPr id="61444"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81000" y="5953125"/>
            <a:ext cx="876300" cy="409575"/>
          </a:xfrm>
          <a:prstGeom prst="rect">
            <a:avLst/>
          </a:prstGeom>
          <a:noFill/>
        </p:spPr>
      </p:pic>
      <p:pic>
        <p:nvPicPr>
          <p:cNvPr id="61443"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495800" y="5210175"/>
            <a:ext cx="1457325" cy="409575"/>
          </a:xfrm>
          <a:prstGeom prst="rect">
            <a:avLst/>
          </a:prstGeom>
          <a:noFill/>
        </p:spPr>
      </p:pic>
      <p:pic>
        <p:nvPicPr>
          <p:cNvPr id="61442"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495800" y="5619750"/>
            <a:ext cx="1685925" cy="409575"/>
          </a:xfrm>
          <a:prstGeom prst="rect">
            <a:avLst/>
          </a:prstGeom>
          <a:noFill/>
        </p:spPr>
      </p:pic>
      <p:pic>
        <p:nvPicPr>
          <p:cNvPr id="6144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495800" y="6029325"/>
            <a:ext cx="4362450" cy="447675"/>
          </a:xfrm>
          <a:prstGeom prst="rect">
            <a:avLst/>
          </a:prstGeom>
          <a:noFill/>
        </p:spPr>
      </p:pic>
      <p:sp>
        <p:nvSpPr>
          <p:cNvPr id="614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451" name="Rectangle 11"/>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2" name="Rectangle 12"/>
          <p:cNvSpPr>
            <a:spLocks noChangeArrowheads="1"/>
          </p:cNvSpPr>
          <p:nvPr/>
        </p:nvSpPr>
        <p:spPr bwMode="auto">
          <a:xfrm>
            <a:off x="0" y="1609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3" name="Rectangle 13"/>
          <p:cNvSpPr>
            <a:spLocks noChangeArrowheads="1"/>
          </p:cNvSpPr>
          <p:nvPr/>
        </p:nvSpPr>
        <p:spPr bwMode="auto">
          <a:xfrm>
            <a:off x="0" y="2762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4" name="Rectangle 14"/>
          <p:cNvSpPr>
            <a:spLocks noChangeArrowheads="1"/>
          </p:cNvSpPr>
          <p:nvPr/>
        </p:nvSpPr>
        <p:spPr bwMode="auto">
          <a:xfrm>
            <a:off x="0" y="3171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5" name="Rectangle 15"/>
          <p:cNvSpPr>
            <a:spLocks noChangeArrowheads="1"/>
          </p:cNvSpPr>
          <p:nvPr/>
        </p:nvSpPr>
        <p:spPr bwMode="auto">
          <a:xfrm>
            <a:off x="0" y="3581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6" name="Rectangle 16"/>
          <p:cNvSpPr>
            <a:spLocks noChangeArrowheads="1"/>
          </p:cNvSpPr>
          <p:nvPr/>
        </p:nvSpPr>
        <p:spPr bwMode="auto">
          <a:xfrm>
            <a:off x="0" y="3990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7" name="Rectangle 17"/>
          <p:cNvSpPr>
            <a:spLocks noChangeArrowheads="1"/>
          </p:cNvSpPr>
          <p:nvPr/>
        </p:nvSpPr>
        <p:spPr bwMode="auto">
          <a:xfrm>
            <a:off x="0" y="4400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8" name="Rectangle 18"/>
          <p:cNvSpPr>
            <a:spLocks noChangeArrowheads="1"/>
          </p:cNvSpPr>
          <p:nvPr/>
        </p:nvSpPr>
        <p:spPr bwMode="auto">
          <a:xfrm>
            <a:off x="0" y="4810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459" name="Rectangle 19"/>
          <p:cNvSpPr>
            <a:spLocks noChangeArrowheads="1"/>
          </p:cNvSpPr>
          <p:nvPr/>
        </p:nvSpPr>
        <p:spPr bwMode="auto">
          <a:xfrm>
            <a:off x="0" y="5257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5638800" y="216134"/>
            <a:ext cx="2895600" cy="923330"/>
          </a:xfrm>
          <a:prstGeom prst="rect">
            <a:avLst/>
          </a:prstGeom>
          <a:noFill/>
        </p:spPr>
        <p:txBody>
          <a:bodyPr wrap="square" rtlCol="0">
            <a:spAutoFit/>
          </a:bodyPr>
          <a:lstStyle/>
          <a:p>
            <a:r>
              <a:rPr lang="en-US" dirty="0" smtClean="0"/>
              <a:t>See page 493-494 in Devore</a:t>
            </a:r>
          </a:p>
          <a:p>
            <a:r>
              <a:rPr lang="en-US" dirty="0" smtClean="0"/>
              <a:t>On canvas as </a:t>
            </a:r>
            <a:r>
              <a:rPr lang="en-US" dirty="0" err="1" smtClean="0"/>
              <a:t>Devore_correlation.pdf</a:t>
            </a:r>
            <a:endParaRPr lang="en-US" dirty="0"/>
          </a:p>
        </p:txBody>
      </p:sp>
      <p:sp>
        <p:nvSpPr>
          <p:cNvPr id="4" name="TextBox 3"/>
          <p:cNvSpPr txBox="1"/>
          <p:nvPr/>
        </p:nvSpPr>
        <p:spPr>
          <a:xfrm>
            <a:off x="3905250" y="1219200"/>
            <a:ext cx="3867150" cy="923330"/>
          </a:xfrm>
          <a:prstGeom prst="rect">
            <a:avLst/>
          </a:prstGeom>
          <a:noFill/>
        </p:spPr>
        <p:txBody>
          <a:bodyPr wrap="square" rtlCol="0">
            <a:spAutoFit/>
          </a:bodyPr>
          <a:lstStyle/>
          <a:p>
            <a:r>
              <a:rPr lang="en-US" dirty="0" smtClean="0"/>
              <a:t>If we say that correlation is a specific number, say you want to be sure you have better than 0.5 correlation</a:t>
            </a:r>
            <a:endParaRPr lang="en-US" dirty="0"/>
          </a:p>
        </p:txBody>
      </p:sp>
      <p:cxnSp>
        <p:nvCxnSpPr>
          <p:cNvPr id="6" name="Straight Arrow Connector 5"/>
          <p:cNvCxnSpPr/>
          <p:nvPr/>
        </p:nvCxnSpPr>
        <p:spPr>
          <a:xfrm flipH="1">
            <a:off x="1371600" y="1423987"/>
            <a:ext cx="2533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825417D7-EB89-CE4D-80A3-453D58F188E7}" type="slidenum">
              <a:rPr lang="en-US" smtClean="0"/>
              <a:t>76</a:t>
            </a:fld>
            <a:endParaRPr lang="en-US"/>
          </a:p>
        </p:txBody>
      </p:sp>
    </p:spTree>
    <p:extLst>
      <p:ext uri="{BB962C8B-B14F-4D97-AF65-F5344CB8AC3E}">
        <p14:creationId xmlns:p14="http://schemas.microsoft.com/office/powerpoint/2010/main" val="237481424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this formula?</a:t>
            </a:r>
            <a:endParaRPr lang="en-US" dirty="0"/>
          </a:p>
        </p:txBody>
      </p:sp>
      <p:sp>
        <p:nvSpPr>
          <p:cNvPr id="2" name="Slide Number Placeholder 1"/>
          <p:cNvSpPr>
            <a:spLocks noGrp="1"/>
          </p:cNvSpPr>
          <p:nvPr>
            <p:ph type="sldNum" sz="quarter" idx="12"/>
          </p:nvPr>
        </p:nvSpPr>
        <p:spPr/>
        <p:txBody>
          <a:bodyPr/>
          <a:lstStyle/>
          <a:p>
            <a:fld id="{825417D7-EB89-CE4D-80A3-453D58F188E7}" type="slidenum">
              <a:rPr lang="en-US" smtClean="0"/>
              <a:t>77</a:t>
            </a:fld>
            <a:endParaRPr lang="en-US"/>
          </a:p>
        </p:txBody>
      </p:sp>
      <p:sp>
        <p:nvSpPr>
          <p:cNvPr id="5" name="TextBox 4"/>
          <p:cNvSpPr txBox="1"/>
          <p:nvPr/>
        </p:nvSpPr>
        <p:spPr>
          <a:xfrm>
            <a:off x="744580" y="6171684"/>
            <a:ext cx="6458450" cy="369332"/>
          </a:xfrm>
          <a:prstGeom prst="rect">
            <a:avLst/>
          </a:prstGeom>
          <a:noFill/>
        </p:spPr>
        <p:txBody>
          <a:bodyPr wrap="square" rtlCol="0">
            <a:spAutoFit/>
          </a:bodyPr>
          <a:lstStyle/>
          <a:p>
            <a:r>
              <a:rPr lang="en-US" dirty="0"/>
              <a:t>https://</a:t>
            </a:r>
            <a:r>
              <a:rPr lang="en-US" dirty="0" err="1"/>
              <a:t>en.wikipedia.org</a:t>
            </a:r>
            <a:r>
              <a:rPr lang="en-US" dirty="0"/>
              <a:t>/wiki/</a:t>
            </a:r>
            <a:r>
              <a:rPr lang="en-US" dirty="0" err="1"/>
              <a:t>Fisher_transformation</a:t>
            </a:r>
            <a:endParaRPr lang="en-US" dirty="0"/>
          </a:p>
        </p:txBody>
      </p:sp>
      <p:sp>
        <p:nvSpPr>
          <p:cNvPr id="6" name="TextBox 5"/>
          <p:cNvSpPr txBox="1"/>
          <p:nvPr/>
        </p:nvSpPr>
        <p:spPr>
          <a:xfrm>
            <a:off x="457200" y="1325710"/>
            <a:ext cx="7904618" cy="2031325"/>
          </a:xfrm>
          <a:prstGeom prst="rect">
            <a:avLst/>
          </a:prstGeom>
          <a:noFill/>
        </p:spPr>
        <p:txBody>
          <a:bodyPr wrap="square" rtlCol="0">
            <a:spAutoFit/>
          </a:bodyPr>
          <a:lstStyle/>
          <a:p>
            <a:r>
              <a:rPr lang="en-US" dirty="0" smtClean="0"/>
              <a:t>Fisher figured this out in 1915.</a:t>
            </a:r>
          </a:p>
          <a:p>
            <a:r>
              <a:rPr lang="en-US" dirty="0">
                <a:hlinkClick r:id="rId2"/>
              </a:rPr>
              <a:t>https://en.wikipedia.org/wiki/</a:t>
            </a:r>
            <a:r>
              <a:rPr lang="en-US" dirty="0" smtClean="0">
                <a:hlinkClick r:id="rId2"/>
              </a:rPr>
              <a:t>Fisher_transformation</a:t>
            </a:r>
            <a:endParaRPr lang="en-US" dirty="0" smtClean="0"/>
          </a:p>
          <a:p>
            <a:endParaRPr lang="en-US" dirty="0"/>
          </a:p>
          <a:p>
            <a:r>
              <a:rPr lang="en-US" dirty="0" smtClean="0"/>
              <a:t>Basically the key idea is to transform the sample correlation coefficient in such a way that the transformed variable would be normally distributed.</a:t>
            </a:r>
          </a:p>
          <a:p>
            <a:endParaRPr lang="en-US" dirty="0"/>
          </a:p>
          <a:p>
            <a:r>
              <a:rPr lang="en-US" dirty="0" smtClean="0"/>
              <a:t>You can read these articles if you want to see the math.</a:t>
            </a:r>
            <a:endParaRPr lang="en-US" dirty="0"/>
          </a:p>
        </p:txBody>
      </p:sp>
      <p:pic>
        <p:nvPicPr>
          <p:cNvPr id="7"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83100" y="3438525"/>
            <a:ext cx="2628900" cy="742950"/>
          </a:xfrm>
          <a:prstGeom prst="rect">
            <a:avLst/>
          </a:prstGeom>
          <a:noFill/>
        </p:spPr>
      </p:pic>
      <p:pic>
        <p:nvPicPr>
          <p:cNvPr id="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3100" y="4429125"/>
            <a:ext cx="3762375" cy="1152525"/>
          </a:xfrm>
          <a:prstGeom prst="rect">
            <a:avLst/>
          </a:prstGeom>
          <a:noFill/>
        </p:spPr>
      </p:pic>
      <p:pic>
        <p:nvPicPr>
          <p:cNvPr id="9" name="Picture 8"/>
          <p:cNvPicPr>
            <a:picLocks noChangeAspect="1"/>
          </p:cNvPicPr>
          <p:nvPr/>
        </p:nvPicPr>
        <p:blipFill>
          <a:blip r:embed="rId5"/>
          <a:stretch>
            <a:fillRect/>
          </a:stretch>
        </p:blipFill>
        <p:spPr>
          <a:xfrm>
            <a:off x="168636" y="3639927"/>
            <a:ext cx="1917183" cy="2281448"/>
          </a:xfrm>
          <a:prstGeom prst="rect">
            <a:avLst/>
          </a:prstGeom>
        </p:spPr>
      </p:pic>
    </p:spTree>
    <p:extLst>
      <p:ext uri="{BB962C8B-B14F-4D97-AF65-F5344CB8AC3E}">
        <p14:creationId xmlns:p14="http://schemas.microsoft.com/office/powerpoint/2010/main" val="1446862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1"/>
          <p:cNvSpPr txBox="1">
            <a:spLocks noChangeArrowheads="1"/>
          </p:cNvSpPr>
          <p:nvPr/>
        </p:nvSpPr>
        <p:spPr bwMode="auto">
          <a:xfrm>
            <a:off x="838200" y="2286000"/>
            <a:ext cx="7162800" cy="769441"/>
          </a:xfrm>
          <a:prstGeom prst="rect">
            <a:avLst/>
          </a:prstGeom>
          <a:noFill/>
          <a:ln w="9525">
            <a:noFill/>
            <a:miter lim="800000"/>
            <a:headEnd/>
            <a:tailEnd/>
          </a:ln>
        </p:spPr>
        <p:txBody>
          <a:bodyPr>
            <a:spAutoFit/>
          </a:bodyPr>
          <a:lstStyle/>
          <a:p>
            <a:r>
              <a:rPr lang="en-US" sz="4400" dirty="0">
                <a:latin typeface="Calibri" pitchFamily="34" charset="0"/>
              </a:rPr>
              <a:t>Regression Models</a:t>
            </a:r>
          </a:p>
        </p:txBody>
      </p:sp>
      <p:sp>
        <p:nvSpPr>
          <p:cNvPr id="2" name="TextBox 1"/>
          <p:cNvSpPr txBox="1"/>
          <p:nvPr/>
        </p:nvSpPr>
        <p:spPr>
          <a:xfrm>
            <a:off x="1600200" y="4495800"/>
            <a:ext cx="6858000" cy="707886"/>
          </a:xfrm>
          <a:prstGeom prst="rect">
            <a:avLst/>
          </a:prstGeom>
          <a:noFill/>
        </p:spPr>
        <p:txBody>
          <a:bodyPr wrap="square" rtlCol="0">
            <a:spAutoFit/>
          </a:bodyPr>
          <a:lstStyle/>
          <a:p>
            <a:r>
              <a:rPr lang="en-US" sz="2000" dirty="0" smtClean="0"/>
              <a:t>Homework 3 will have regression models related to </a:t>
            </a:r>
            <a:r>
              <a:rPr lang="en-US" sz="2000" dirty="0" err="1" smtClean="0"/>
              <a:t>streamflow</a:t>
            </a:r>
            <a:r>
              <a:rPr lang="en-US" sz="2000" dirty="0" smtClean="0"/>
              <a:t> </a:t>
            </a:r>
            <a:r>
              <a:rPr lang="en-US" sz="2000" dirty="0" err="1" smtClean="0"/>
              <a:t>timeseries</a:t>
            </a:r>
            <a:r>
              <a:rPr lang="en-US" sz="2000" dirty="0"/>
              <a:t> </a:t>
            </a:r>
            <a:r>
              <a:rPr lang="en-US" sz="2000" dirty="0" smtClean="0"/>
              <a:t>and to developing a rating curve</a:t>
            </a:r>
            <a:r>
              <a:rPr lang="en-US" sz="2000" smtClean="0"/>
              <a:t>. </a:t>
            </a:r>
            <a:endParaRPr lang="en-US" sz="2000" dirty="0" smtClean="0"/>
          </a:p>
        </p:txBody>
      </p:sp>
      <p:sp>
        <p:nvSpPr>
          <p:cNvPr id="3" name="Slide Number Placeholder 2"/>
          <p:cNvSpPr>
            <a:spLocks noGrp="1"/>
          </p:cNvSpPr>
          <p:nvPr>
            <p:ph type="sldNum" sz="quarter" idx="12"/>
          </p:nvPr>
        </p:nvSpPr>
        <p:spPr/>
        <p:txBody>
          <a:bodyPr/>
          <a:lstStyle/>
          <a:p>
            <a:fld id="{825417D7-EB89-CE4D-80A3-453D58F188E7}" type="slidenum">
              <a:rPr lang="en-US" smtClean="0"/>
              <a:t>78</a:t>
            </a:fld>
            <a:endParaRPr lang="en-US"/>
          </a:p>
        </p:txBody>
      </p:sp>
    </p:spTree>
    <p:extLst>
      <p:ext uri="{BB962C8B-B14F-4D97-AF65-F5344CB8AC3E}">
        <p14:creationId xmlns:p14="http://schemas.microsoft.com/office/powerpoint/2010/main" val="81660991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1"/>
          <p:cNvSpPr txBox="1">
            <a:spLocks noChangeArrowheads="1"/>
          </p:cNvSpPr>
          <p:nvPr/>
        </p:nvSpPr>
        <p:spPr bwMode="auto">
          <a:xfrm>
            <a:off x="152400" y="228600"/>
            <a:ext cx="8839200" cy="6740525"/>
          </a:xfrm>
          <a:prstGeom prst="rect">
            <a:avLst/>
          </a:prstGeom>
          <a:noFill/>
          <a:ln w="9525">
            <a:noFill/>
            <a:miter lim="800000"/>
            <a:headEnd/>
            <a:tailEnd/>
          </a:ln>
        </p:spPr>
        <p:txBody>
          <a:bodyPr>
            <a:spAutoFit/>
          </a:bodyPr>
          <a:lstStyle/>
          <a:p>
            <a:r>
              <a:rPr lang="en-US" b="1">
                <a:latin typeface="Calibri" pitchFamily="34" charset="0"/>
              </a:rPr>
              <a:t>Least Squares  Linear Regression:</a:t>
            </a:r>
          </a:p>
          <a:p>
            <a:endParaRPr lang="en-US">
              <a:latin typeface="Calibri" pitchFamily="34" charset="0"/>
            </a:endParaRPr>
          </a:p>
          <a:p>
            <a:r>
              <a:rPr lang="en-US">
                <a:latin typeface="Calibri" pitchFamily="34" charset="0"/>
              </a:rPr>
              <a:t>In this approach we posit a linear relationship between an “independent” or “explanatory” variable    </a:t>
            </a:r>
            <a:r>
              <a:rPr lang="en-US" b="1">
                <a:latin typeface="Calibri" pitchFamily="34" charset="0"/>
              </a:rPr>
              <a:t>   </a:t>
            </a:r>
            <a:r>
              <a:rPr lang="en-US">
                <a:latin typeface="Calibri" pitchFamily="34" charset="0"/>
              </a:rPr>
              <a:t>and some “dependent” variable </a:t>
            </a:r>
            <a:r>
              <a:rPr lang="en-US" b="1">
                <a:latin typeface="Calibri" pitchFamily="34" charset="0"/>
              </a:rPr>
              <a:t>      </a:t>
            </a:r>
            <a:r>
              <a:rPr lang="en-US">
                <a:latin typeface="Calibri" pitchFamily="34" charset="0"/>
              </a:rPr>
              <a:t>:</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The first step in this process is to check whether a linear model approximation is reasonable.  A good way to do this is to make a scatter plot of the available data:</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 </a:t>
            </a:r>
          </a:p>
        </p:txBody>
      </p:sp>
      <p:sp>
        <p:nvSpPr>
          <p:cNvPr id="33794"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379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76600" y="2209800"/>
            <a:ext cx="1819275" cy="409575"/>
          </a:xfrm>
          <a:prstGeom prst="rect">
            <a:avLst/>
          </a:prstGeom>
          <a:noFill/>
          <a:ln w="9525">
            <a:noFill/>
            <a:miter lim="800000"/>
            <a:headEnd/>
            <a:tailEnd/>
          </a:ln>
        </p:spPr>
      </p:pic>
      <p:sp>
        <p:nvSpPr>
          <p:cNvPr id="3379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379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23950" y="1038225"/>
            <a:ext cx="171450" cy="409575"/>
          </a:xfrm>
          <a:prstGeom prst="rect">
            <a:avLst/>
          </a:prstGeom>
          <a:noFill/>
          <a:ln w="9525">
            <a:noFill/>
            <a:miter lim="800000"/>
            <a:headEnd/>
            <a:tailEnd/>
          </a:ln>
        </p:spPr>
      </p:pic>
      <p:sp>
        <p:nvSpPr>
          <p:cNvPr id="3379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379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00550" y="1066800"/>
            <a:ext cx="1714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25417D7-EB89-CE4D-80A3-453D58F188E7}" type="slidenum">
              <a:rPr lang="en-US" smtClean="0"/>
              <a:t>79</a:t>
            </a:fld>
            <a:endParaRPr lang="en-US"/>
          </a:p>
        </p:txBody>
      </p:sp>
    </p:spTree>
    <p:extLst>
      <p:ext uri="{BB962C8B-B14F-4D97-AF65-F5344CB8AC3E}">
        <p14:creationId xmlns:p14="http://schemas.microsoft.com/office/powerpoint/2010/main" val="2097262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8"/>
            <a:ext cx="8229600" cy="1143000"/>
          </a:xfrm>
        </p:spPr>
        <p:txBody>
          <a:bodyPr/>
          <a:lstStyle/>
          <a:p>
            <a:r>
              <a:rPr lang="en-US" dirty="0" smtClean="0"/>
              <a:t>One-sided test</a:t>
            </a:r>
            <a:endParaRPr lang="en-US" dirty="0"/>
          </a:p>
        </p:txBody>
      </p:sp>
      <p:sp>
        <p:nvSpPr>
          <p:cNvPr id="3" name="Content Placeholder 2"/>
          <p:cNvSpPr>
            <a:spLocks noGrp="1"/>
          </p:cNvSpPr>
          <p:nvPr>
            <p:ph idx="1"/>
          </p:nvPr>
        </p:nvSpPr>
        <p:spPr>
          <a:xfrm>
            <a:off x="457200" y="906093"/>
            <a:ext cx="8229600" cy="1722653"/>
          </a:xfrm>
        </p:spPr>
        <p:txBody>
          <a:bodyPr/>
          <a:lstStyle/>
          <a:p>
            <a:r>
              <a:rPr lang="en-US" dirty="0" smtClean="0"/>
              <a:t>What is the p-value?</a:t>
            </a:r>
          </a:p>
          <a:p>
            <a:pPr lvl="1"/>
            <a:r>
              <a:rPr lang="en-US" b="1" dirty="0" smtClean="0"/>
              <a:t>The p-value is the smallest significance level α that would lead us to reject the null hypothesis</a:t>
            </a:r>
            <a:endParaRPr lang="en-US" b="1" dirty="0"/>
          </a:p>
        </p:txBody>
      </p:sp>
      <p:sp>
        <p:nvSpPr>
          <p:cNvPr id="4" name="Slide Number Placeholder 3"/>
          <p:cNvSpPr>
            <a:spLocks noGrp="1"/>
          </p:cNvSpPr>
          <p:nvPr>
            <p:ph type="sldNum" sz="quarter" idx="12"/>
          </p:nvPr>
        </p:nvSpPr>
        <p:spPr/>
        <p:txBody>
          <a:bodyPr/>
          <a:lstStyle/>
          <a:p>
            <a:fld id="{825417D7-EB89-CE4D-80A3-453D58F188E7}" type="slidenum">
              <a:rPr lang="en-US" smtClean="0"/>
              <a:t>8</a:t>
            </a:fld>
            <a:endParaRPr lang="en-US"/>
          </a:p>
        </p:txBody>
      </p:sp>
      <p:cxnSp>
        <p:nvCxnSpPr>
          <p:cNvPr id="6" name="Straight Arrow Connector 5"/>
          <p:cNvCxnSpPr/>
          <p:nvPr/>
        </p:nvCxnSpPr>
        <p:spPr>
          <a:xfrm>
            <a:off x="1447092" y="5449479"/>
            <a:ext cx="6201825" cy="14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4459407" y="5405175"/>
            <a:ext cx="29553" cy="221523"/>
          </a:xfrm>
          <a:custGeom>
            <a:avLst/>
            <a:gdLst>
              <a:gd name="connsiteX0" fmla="*/ 0 w 29553"/>
              <a:gd name="connsiteY0" fmla="*/ 0 h 221523"/>
              <a:gd name="connsiteX1" fmla="*/ 14767 w 29553"/>
              <a:gd name="connsiteY1" fmla="*/ 147682 h 221523"/>
              <a:gd name="connsiteX2" fmla="*/ 29533 w 29553"/>
              <a:gd name="connsiteY2" fmla="*/ 221523 h 221523"/>
            </a:gdLst>
            <a:ahLst/>
            <a:cxnLst>
              <a:cxn ang="0">
                <a:pos x="connsiteX0" y="connsiteY0"/>
              </a:cxn>
              <a:cxn ang="0">
                <a:pos x="connsiteX1" y="connsiteY1"/>
              </a:cxn>
              <a:cxn ang="0">
                <a:pos x="connsiteX2" y="connsiteY2"/>
              </a:cxn>
            </a:cxnLst>
            <a:rect l="l" t="t" r="r" b="b"/>
            <a:pathLst>
              <a:path w="29553" h="221523">
                <a:moveTo>
                  <a:pt x="0" y="0"/>
                </a:moveTo>
                <a:cubicBezTo>
                  <a:pt x="4922" y="49227"/>
                  <a:pt x="7771" y="98706"/>
                  <a:pt x="14767" y="147682"/>
                </a:cubicBezTo>
                <a:cubicBezTo>
                  <a:pt x="30727" y="259413"/>
                  <a:pt x="29533" y="174845"/>
                  <a:pt x="29533" y="221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550456" y="3219476"/>
            <a:ext cx="6246124" cy="1911714"/>
          </a:xfrm>
          <a:custGeom>
            <a:avLst/>
            <a:gdLst>
              <a:gd name="connsiteX0" fmla="*/ 0 w 6246124"/>
              <a:gd name="connsiteY0" fmla="*/ 1905102 h 1911714"/>
              <a:gd name="connsiteX1" fmla="*/ 147663 w 6246124"/>
              <a:gd name="connsiteY1" fmla="*/ 1890334 h 1911714"/>
              <a:gd name="connsiteX2" fmla="*/ 236260 w 6246124"/>
              <a:gd name="connsiteY2" fmla="*/ 1860797 h 1911714"/>
              <a:gd name="connsiteX3" fmla="*/ 354390 w 6246124"/>
              <a:gd name="connsiteY3" fmla="*/ 1846029 h 1911714"/>
              <a:gd name="connsiteX4" fmla="*/ 487286 w 6246124"/>
              <a:gd name="connsiteY4" fmla="*/ 1801725 h 1911714"/>
              <a:gd name="connsiteX5" fmla="*/ 575884 w 6246124"/>
              <a:gd name="connsiteY5" fmla="*/ 1772188 h 1911714"/>
              <a:gd name="connsiteX6" fmla="*/ 708780 w 6246124"/>
              <a:gd name="connsiteY6" fmla="*/ 1713115 h 1911714"/>
              <a:gd name="connsiteX7" fmla="*/ 885975 w 6246124"/>
              <a:gd name="connsiteY7" fmla="*/ 1683579 h 1911714"/>
              <a:gd name="connsiteX8" fmla="*/ 989339 w 6246124"/>
              <a:gd name="connsiteY8" fmla="*/ 1654042 h 1911714"/>
              <a:gd name="connsiteX9" fmla="*/ 1033638 w 6246124"/>
              <a:gd name="connsiteY9" fmla="*/ 1624506 h 1911714"/>
              <a:gd name="connsiteX10" fmla="*/ 1210833 w 6246124"/>
              <a:gd name="connsiteY10" fmla="*/ 1580201 h 1911714"/>
              <a:gd name="connsiteX11" fmla="*/ 1299430 w 6246124"/>
              <a:gd name="connsiteY11" fmla="*/ 1535896 h 1911714"/>
              <a:gd name="connsiteX12" fmla="*/ 1373261 w 6246124"/>
              <a:gd name="connsiteY12" fmla="*/ 1506360 h 1911714"/>
              <a:gd name="connsiteX13" fmla="*/ 1402794 w 6246124"/>
              <a:gd name="connsiteY13" fmla="*/ 1476823 h 1911714"/>
              <a:gd name="connsiteX14" fmla="*/ 1447093 w 6246124"/>
              <a:gd name="connsiteY14" fmla="*/ 1447287 h 1911714"/>
              <a:gd name="connsiteX15" fmla="*/ 1550456 w 6246124"/>
              <a:gd name="connsiteY15" fmla="*/ 1343909 h 1911714"/>
              <a:gd name="connsiteX16" fmla="*/ 1594755 w 6246124"/>
              <a:gd name="connsiteY16" fmla="*/ 1299604 h 1911714"/>
              <a:gd name="connsiteX17" fmla="*/ 1624288 w 6246124"/>
              <a:gd name="connsiteY17" fmla="*/ 1270068 h 1911714"/>
              <a:gd name="connsiteX18" fmla="*/ 1727651 w 6246124"/>
              <a:gd name="connsiteY18" fmla="*/ 1210995 h 1911714"/>
              <a:gd name="connsiteX19" fmla="*/ 1786716 w 6246124"/>
              <a:gd name="connsiteY19" fmla="*/ 1166690 h 1911714"/>
              <a:gd name="connsiteX20" fmla="*/ 1816249 w 6246124"/>
              <a:gd name="connsiteY20" fmla="*/ 1122386 h 1911714"/>
              <a:gd name="connsiteX21" fmla="*/ 1860548 w 6246124"/>
              <a:gd name="connsiteY21" fmla="*/ 1107617 h 1911714"/>
              <a:gd name="connsiteX22" fmla="*/ 1993444 w 6246124"/>
              <a:gd name="connsiteY22" fmla="*/ 974703 h 1911714"/>
              <a:gd name="connsiteX23" fmla="*/ 2052509 w 6246124"/>
              <a:gd name="connsiteY23" fmla="*/ 915630 h 1911714"/>
              <a:gd name="connsiteX24" fmla="*/ 2096808 w 6246124"/>
              <a:gd name="connsiteY24" fmla="*/ 871326 h 1911714"/>
              <a:gd name="connsiteX25" fmla="*/ 2141106 w 6246124"/>
              <a:gd name="connsiteY25" fmla="*/ 767948 h 1911714"/>
              <a:gd name="connsiteX26" fmla="*/ 2229704 w 6246124"/>
              <a:gd name="connsiteY26" fmla="*/ 679339 h 1911714"/>
              <a:gd name="connsiteX27" fmla="*/ 2288769 w 6246124"/>
              <a:gd name="connsiteY27" fmla="*/ 590729 h 1911714"/>
              <a:gd name="connsiteX28" fmla="*/ 2318301 w 6246124"/>
              <a:gd name="connsiteY28" fmla="*/ 546424 h 1911714"/>
              <a:gd name="connsiteX29" fmla="*/ 2377366 w 6246124"/>
              <a:gd name="connsiteY29" fmla="*/ 487351 h 1911714"/>
              <a:gd name="connsiteX30" fmla="*/ 2392133 w 6246124"/>
              <a:gd name="connsiteY30" fmla="*/ 443047 h 1911714"/>
              <a:gd name="connsiteX31" fmla="*/ 2451198 w 6246124"/>
              <a:gd name="connsiteY31" fmla="*/ 383974 h 1911714"/>
              <a:gd name="connsiteX32" fmla="*/ 2480730 w 6246124"/>
              <a:gd name="connsiteY32" fmla="*/ 324901 h 1911714"/>
              <a:gd name="connsiteX33" fmla="*/ 2495496 w 6246124"/>
              <a:gd name="connsiteY33" fmla="*/ 280596 h 1911714"/>
              <a:gd name="connsiteX34" fmla="*/ 2554561 w 6246124"/>
              <a:gd name="connsiteY34" fmla="*/ 221523 h 1911714"/>
              <a:gd name="connsiteX35" fmla="*/ 2628393 w 6246124"/>
              <a:gd name="connsiteY35" fmla="*/ 162450 h 1911714"/>
              <a:gd name="connsiteX36" fmla="*/ 2731756 w 6246124"/>
              <a:gd name="connsiteY36" fmla="*/ 88609 h 1911714"/>
              <a:gd name="connsiteX37" fmla="*/ 2790821 w 6246124"/>
              <a:gd name="connsiteY37" fmla="*/ 59073 h 1911714"/>
              <a:gd name="connsiteX38" fmla="*/ 2820354 w 6246124"/>
              <a:gd name="connsiteY38" fmla="*/ 29536 h 1911714"/>
              <a:gd name="connsiteX39" fmla="*/ 2879419 w 6246124"/>
              <a:gd name="connsiteY39" fmla="*/ 14768 h 1911714"/>
              <a:gd name="connsiteX40" fmla="*/ 2923718 w 6246124"/>
              <a:gd name="connsiteY40" fmla="*/ 0 h 1911714"/>
              <a:gd name="connsiteX41" fmla="*/ 3100913 w 6246124"/>
              <a:gd name="connsiteY41" fmla="*/ 44304 h 1911714"/>
              <a:gd name="connsiteX42" fmla="*/ 3159978 w 6246124"/>
              <a:gd name="connsiteY42" fmla="*/ 103377 h 1911714"/>
              <a:gd name="connsiteX43" fmla="*/ 3248575 w 6246124"/>
              <a:gd name="connsiteY43" fmla="*/ 162450 h 1911714"/>
              <a:gd name="connsiteX44" fmla="*/ 3263341 w 6246124"/>
              <a:gd name="connsiteY44" fmla="*/ 206755 h 1911714"/>
              <a:gd name="connsiteX45" fmla="*/ 3322406 w 6246124"/>
              <a:gd name="connsiteY45" fmla="*/ 280596 h 1911714"/>
              <a:gd name="connsiteX46" fmla="*/ 3337173 w 6246124"/>
              <a:gd name="connsiteY46" fmla="*/ 324901 h 1911714"/>
              <a:gd name="connsiteX47" fmla="*/ 3381471 w 6246124"/>
              <a:gd name="connsiteY47" fmla="*/ 369206 h 1911714"/>
              <a:gd name="connsiteX48" fmla="*/ 3440536 w 6246124"/>
              <a:gd name="connsiteY48" fmla="*/ 457815 h 1911714"/>
              <a:gd name="connsiteX49" fmla="*/ 3470069 w 6246124"/>
              <a:gd name="connsiteY49" fmla="*/ 502120 h 1911714"/>
              <a:gd name="connsiteX50" fmla="*/ 3499601 w 6246124"/>
              <a:gd name="connsiteY50" fmla="*/ 546424 h 1911714"/>
              <a:gd name="connsiteX51" fmla="*/ 3543900 w 6246124"/>
              <a:gd name="connsiteY51" fmla="*/ 590729 h 1911714"/>
              <a:gd name="connsiteX52" fmla="*/ 3617731 w 6246124"/>
              <a:gd name="connsiteY52" fmla="*/ 694107 h 1911714"/>
              <a:gd name="connsiteX53" fmla="*/ 3735861 w 6246124"/>
              <a:gd name="connsiteY53" fmla="*/ 753180 h 1911714"/>
              <a:gd name="connsiteX54" fmla="*/ 3898290 w 6246124"/>
              <a:gd name="connsiteY54" fmla="*/ 856557 h 1911714"/>
              <a:gd name="connsiteX55" fmla="*/ 4016420 w 6246124"/>
              <a:gd name="connsiteY55" fmla="*/ 915630 h 1911714"/>
              <a:gd name="connsiteX56" fmla="*/ 4075485 w 6246124"/>
              <a:gd name="connsiteY56" fmla="*/ 945167 h 1911714"/>
              <a:gd name="connsiteX57" fmla="*/ 4178849 w 6246124"/>
              <a:gd name="connsiteY57" fmla="*/ 1019008 h 1911714"/>
              <a:gd name="connsiteX58" fmla="*/ 4223148 w 6246124"/>
              <a:gd name="connsiteY58" fmla="*/ 1033776 h 1911714"/>
              <a:gd name="connsiteX59" fmla="*/ 4282213 w 6246124"/>
              <a:gd name="connsiteY59" fmla="*/ 1063313 h 1911714"/>
              <a:gd name="connsiteX60" fmla="*/ 4385576 w 6246124"/>
              <a:gd name="connsiteY60" fmla="*/ 1092849 h 1911714"/>
              <a:gd name="connsiteX61" fmla="*/ 4415109 w 6246124"/>
              <a:gd name="connsiteY61" fmla="*/ 1122386 h 1911714"/>
              <a:gd name="connsiteX62" fmla="*/ 4548005 w 6246124"/>
              <a:gd name="connsiteY62" fmla="*/ 1166690 h 1911714"/>
              <a:gd name="connsiteX63" fmla="*/ 4607070 w 6246124"/>
              <a:gd name="connsiteY63" fmla="*/ 1196227 h 1911714"/>
              <a:gd name="connsiteX64" fmla="*/ 4725200 w 6246124"/>
              <a:gd name="connsiteY64" fmla="*/ 1240532 h 1911714"/>
              <a:gd name="connsiteX65" fmla="*/ 4769499 w 6246124"/>
              <a:gd name="connsiteY65" fmla="*/ 1284836 h 1911714"/>
              <a:gd name="connsiteX66" fmla="*/ 4813798 w 6246124"/>
              <a:gd name="connsiteY66" fmla="*/ 1299604 h 1911714"/>
              <a:gd name="connsiteX67" fmla="*/ 4887629 w 6246124"/>
              <a:gd name="connsiteY67" fmla="*/ 1329141 h 1911714"/>
              <a:gd name="connsiteX68" fmla="*/ 4961460 w 6246124"/>
              <a:gd name="connsiteY68" fmla="*/ 1343909 h 1911714"/>
              <a:gd name="connsiteX69" fmla="*/ 5005759 w 6246124"/>
              <a:gd name="connsiteY69" fmla="*/ 1358677 h 1911714"/>
              <a:gd name="connsiteX70" fmla="*/ 5094356 w 6246124"/>
              <a:gd name="connsiteY70" fmla="*/ 1432519 h 1911714"/>
              <a:gd name="connsiteX71" fmla="*/ 5123889 w 6246124"/>
              <a:gd name="connsiteY71" fmla="*/ 1462055 h 1911714"/>
              <a:gd name="connsiteX72" fmla="*/ 5242019 w 6246124"/>
              <a:gd name="connsiteY72" fmla="*/ 1521128 h 1911714"/>
              <a:gd name="connsiteX73" fmla="*/ 5271551 w 6246124"/>
              <a:gd name="connsiteY73" fmla="*/ 1550665 h 1911714"/>
              <a:gd name="connsiteX74" fmla="*/ 5360149 w 6246124"/>
              <a:gd name="connsiteY74" fmla="*/ 1609737 h 1911714"/>
              <a:gd name="connsiteX75" fmla="*/ 5404448 w 6246124"/>
              <a:gd name="connsiteY75" fmla="*/ 1654042 h 1911714"/>
              <a:gd name="connsiteX76" fmla="*/ 5507811 w 6246124"/>
              <a:gd name="connsiteY76" fmla="*/ 1727883 h 1911714"/>
              <a:gd name="connsiteX77" fmla="*/ 5537344 w 6246124"/>
              <a:gd name="connsiteY77" fmla="*/ 1757420 h 1911714"/>
              <a:gd name="connsiteX78" fmla="*/ 5611175 w 6246124"/>
              <a:gd name="connsiteY78" fmla="*/ 1786956 h 1911714"/>
              <a:gd name="connsiteX79" fmla="*/ 5758838 w 6246124"/>
              <a:gd name="connsiteY79" fmla="*/ 1846029 h 1911714"/>
              <a:gd name="connsiteX80" fmla="*/ 5788370 w 6246124"/>
              <a:gd name="connsiteY80" fmla="*/ 1875566 h 1911714"/>
              <a:gd name="connsiteX81" fmla="*/ 6246124 w 6246124"/>
              <a:gd name="connsiteY81" fmla="*/ 1905102 h 19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46124" h="1911714">
                <a:moveTo>
                  <a:pt x="0" y="1905102"/>
                </a:moveTo>
                <a:cubicBezTo>
                  <a:pt x="49221" y="1900179"/>
                  <a:pt x="99044" y="1899451"/>
                  <a:pt x="147663" y="1890334"/>
                </a:cubicBezTo>
                <a:cubicBezTo>
                  <a:pt x="178260" y="1884596"/>
                  <a:pt x="205821" y="1867321"/>
                  <a:pt x="236260" y="1860797"/>
                </a:cubicBezTo>
                <a:cubicBezTo>
                  <a:pt x="275062" y="1852481"/>
                  <a:pt x="315013" y="1850952"/>
                  <a:pt x="354390" y="1846029"/>
                </a:cubicBezTo>
                <a:lnTo>
                  <a:pt x="487286" y="1801725"/>
                </a:lnTo>
                <a:cubicBezTo>
                  <a:pt x="516819" y="1791879"/>
                  <a:pt x="549983" y="1789458"/>
                  <a:pt x="575884" y="1772188"/>
                </a:cubicBezTo>
                <a:cubicBezTo>
                  <a:pt x="634060" y="1733399"/>
                  <a:pt x="624437" y="1734203"/>
                  <a:pt x="708780" y="1713115"/>
                </a:cubicBezTo>
                <a:cubicBezTo>
                  <a:pt x="806343" y="1688721"/>
                  <a:pt x="747707" y="1700865"/>
                  <a:pt x="885975" y="1683579"/>
                </a:cubicBezTo>
                <a:cubicBezTo>
                  <a:pt x="904896" y="1678848"/>
                  <a:pt x="968158" y="1664634"/>
                  <a:pt x="989339" y="1654042"/>
                </a:cubicBezTo>
                <a:cubicBezTo>
                  <a:pt x="1005213" y="1646104"/>
                  <a:pt x="1017420" y="1631715"/>
                  <a:pt x="1033638" y="1624506"/>
                </a:cubicBezTo>
                <a:cubicBezTo>
                  <a:pt x="1103842" y="1593300"/>
                  <a:pt x="1136536" y="1592585"/>
                  <a:pt x="1210833" y="1580201"/>
                </a:cubicBezTo>
                <a:cubicBezTo>
                  <a:pt x="1240365" y="1565433"/>
                  <a:pt x="1269371" y="1549561"/>
                  <a:pt x="1299430" y="1535896"/>
                </a:cubicBezTo>
                <a:cubicBezTo>
                  <a:pt x="1323560" y="1524926"/>
                  <a:pt x="1350248" y="1519512"/>
                  <a:pt x="1373261" y="1506360"/>
                </a:cubicBezTo>
                <a:cubicBezTo>
                  <a:pt x="1385349" y="1499452"/>
                  <a:pt x="1391923" y="1485521"/>
                  <a:pt x="1402794" y="1476823"/>
                </a:cubicBezTo>
                <a:cubicBezTo>
                  <a:pt x="1416652" y="1465735"/>
                  <a:pt x="1433737" y="1458975"/>
                  <a:pt x="1447093" y="1447287"/>
                </a:cubicBezTo>
                <a:cubicBezTo>
                  <a:pt x="1447124" y="1447260"/>
                  <a:pt x="1529772" y="1364596"/>
                  <a:pt x="1550456" y="1343909"/>
                </a:cubicBezTo>
                <a:lnTo>
                  <a:pt x="1594755" y="1299604"/>
                </a:lnTo>
                <a:cubicBezTo>
                  <a:pt x="1604599" y="1289759"/>
                  <a:pt x="1611835" y="1276295"/>
                  <a:pt x="1624288" y="1270068"/>
                </a:cubicBezTo>
                <a:cubicBezTo>
                  <a:pt x="1681974" y="1241222"/>
                  <a:pt x="1678948" y="1245788"/>
                  <a:pt x="1727651" y="1210995"/>
                </a:cubicBezTo>
                <a:cubicBezTo>
                  <a:pt x="1747677" y="1196688"/>
                  <a:pt x="1769314" y="1184094"/>
                  <a:pt x="1786716" y="1166690"/>
                </a:cubicBezTo>
                <a:cubicBezTo>
                  <a:pt x="1799265" y="1154139"/>
                  <a:pt x="1802391" y="1133474"/>
                  <a:pt x="1816249" y="1122386"/>
                </a:cubicBezTo>
                <a:cubicBezTo>
                  <a:pt x="1828403" y="1112662"/>
                  <a:pt x="1845782" y="1112540"/>
                  <a:pt x="1860548" y="1107617"/>
                </a:cubicBezTo>
                <a:lnTo>
                  <a:pt x="1993444" y="974703"/>
                </a:lnTo>
                <a:lnTo>
                  <a:pt x="2052509" y="915630"/>
                </a:lnTo>
                <a:lnTo>
                  <a:pt x="2096808" y="871326"/>
                </a:lnTo>
                <a:cubicBezTo>
                  <a:pt x="2107475" y="839319"/>
                  <a:pt x="2120253" y="794018"/>
                  <a:pt x="2141106" y="767948"/>
                </a:cubicBezTo>
                <a:cubicBezTo>
                  <a:pt x="2167196" y="735331"/>
                  <a:pt x="2206537" y="714094"/>
                  <a:pt x="2229704" y="679339"/>
                </a:cubicBezTo>
                <a:lnTo>
                  <a:pt x="2288769" y="590729"/>
                </a:lnTo>
                <a:cubicBezTo>
                  <a:pt x="2298613" y="575961"/>
                  <a:pt x="2305752" y="558975"/>
                  <a:pt x="2318301" y="546424"/>
                </a:cubicBezTo>
                <a:lnTo>
                  <a:pt x="2377366" y="487351"/>
                </a:lnTo>
                <a:cubicBezTo>
                  <a:pt x="2382288" y="472583"/>
                  <a:pt x="2383086" y="455715"/>
                  <a:pt x="2392133" y="443047"/>
                </a:cubicBezTo>
                <a:cubicBezTo>
                  <a:pt x="2408317" y="420387"/>
                  <a:pt x="2451198" y="383974"/>
                  <a:pt x="2451198" y="383974"/>
                </a:cubicBezTo>
                <a:cubicBezTo>
                  <a:pt x="2461042" y="364283"/>
                  <a:pt x="2472059" y="345136"/>
                  <a:pt x="2480730" y="324901"/>
                </a:cubicBezTo>
                <a:cubicBezTo>
                  <a:pt x="2486861" y="310592"/>
                  <a:pt x="2486449" y="293264"/>
                  <a:pt x="2495496" y="280596"/>
                </a:cubicBezTo>
                <a:cubicBezTo>
                  <a:pt x="2511679" y="257936"/>
                  <a:pt x="2534873" y="241214"/>
                  <a:pt x="2554561" y="221523"/>
                </a:cubicBezTo>
                <a:cubicBezTo>
                  <a:pt x="2603944" y="172133"/>
                  <a:pt x="2563203" y="209021"/>
                  <a:pt x="2628393" y="162450"/>
                </a:cubicBezTo>
                <a:cubicBezTo>
                  <a:pt x="2660068" y="139822"/>
                  <a:pt x="2696970" y="108489"/>
                  <a:pt x="2731756" y="88609"/>
                </a:cubicBezTo>
                <a:cubicBezTo>
                  <a:pt x="2750868" y="77686"/>
                  <a:pt x="2771133" y="68918"/>
                  <a:pt x="2790821" y="59073"/>
                </a:cubicBezTo>
                <a:cubicBezTo>
                  <a:pt x="2800665" y="49227"/>
                  <a:pt x="2807901" y="35763"/>
                  <a:pt x="2820354" y="29536"/>
                </a:cubicBezTo>
                <a:cubicBezTo>
                  <a:pt x="2838505" y="20459"/>
                  <a:pt x="2859906" y="20344"/>
                  <a:pt x="2879419" y="14768"/>
                </a:cubicBezTo>
                <a:cubicBezTo>
                  <a:pt x="2894385" y="10491"/>
                  <a:pt x="2908952" y="4923"/>
                  <a:pt x="2923718" y="0"/>
                </a:cubicBezTo>
                <a:cubicBezTo>
                  <a:pt x="2995504" y="8974"/>
                  <a:pt x="3044179" y="1748"/>
                  <a:pt x="3100913" y="44304"/>
                </a:cubicBezTo>
                <a:cubicBezTo>
                  <a:pt x="3123188" y="61013"/>
                  <a:pt x="3136810" y="87930"/>
                  <a:pt x="3159978" y="103377"/>
                </a:cubicBezTo>
                <a:lnTo>
                  <a:pt x="3248575" y="162450"/>
                </a:lnTo>
                <a:cubicBezTo>
                  <a:pt x="3253497" y="177218"/>
                  <a:pt x="3255333" y="193406"/>
                  <a:pt x="3263341" y="206755"/>
                </a:cubicBezTo>
                <a:cubicBezTo>
                  <a:pt x="3345756" y="344131"/>
                  <a:pt x="3233736" y="103233"/>
                  <a:pt x="3322406" y="280596"/>
                </a:cubicBezTo>
                <a:cubicBezTo>
                  <a:pt x="3329367" y="294520"/>
                  <a:pt x="3328539" y="311948"/>
                  <a:pt x="3337173" y="324901"/>
                </a:cubicBezTo>
                <a:cubicBezTo>
                  <a:pt x="3348756" y="342278"/>
                  <a:pt x="3368651" y="352720"/>
                  <a:pt x="3381471" y="369206"/>
                </a:cubicBezTo>
                <a:cubicBezTo>
                  <a:pt x="3403262" y="397227"/>
                  <a:pt x="3420848" y="428279"/>
                  <a:pt x="3440536" y="457815"/>
                </a:cubicBezTo>
                <a:lnTo>
                  <a:pt x="3470069" y="502120"/>
                </a:lnTo>
                <a:cubicBezTo>
                  <a:pt x="3479913" y="516888"/>
                  <a:pt x="3487052" y="533873"/>
                  <a:pt x="3499601" y="546424"/>
                </a:cubicBezTo>
                <a:cubicBezTo>
                  <a:pt x="3514367" y="561192"/>
                  <a:pt x="3531762" y="573734"/>
                  <a:pt x="3543900" y="590729"/>
                </a:cubicBezTo>
                <a:cubicBezTo>
                  <a:pt x="3583261" y="645842"/>
                  <a:pt x="3557403" y="655711"/>
                  <a:pt x="3617731" y="694107"/>
                </a:cubicBezTo>
                <a:cubicBezTo>
                  <a:pt x="3654872" y="717746"/>
                  <a:pt x="3704732" y="722047"/>
                  <a:pt x="3735861" y="753180"/>
                </a:cubicBezTo>
                <a:cubicBezTo>
                  <a:pt x="3811289" y="828617"/>
                  <a:pt x="3761481" y="788143"/>
                  <a:pt x="3898290" y="856557"/>
                </a:cubicBezTo>
                <a:lnTo>
                  <a:pt x="4016420" y="915630"/>
                </a:lnTo>
                <a:cubicBezTo>
                  <a:pt x="4036108" y="925476"/>
                  <a:pt x="4059920" y="929601"/>
                  <a:pt x="4075485" y="945167"/>
                </a:cubicBezTo>
                <a:cubicBezTo>
                  <a:pt x="4116990" y="986676"/>
                  <a:pt x="4110236" y="984697"/>
                  <a:pt x="4178849" y="1019008"/>
                </a:cubicBezTo>
                <a:cubicBezTo>
                  <a:pt x="4192771" y="1025970"/>
                  <a:pt x="4208842" y="1027644"/>
                  <a:pt x="4223148" y="1033776"/>
                </a:cubicBezTo>
                <a:cubicBezTo>
                  <a:pt x="4243381" y="1042448"/>
                  <a:pt x="4261980" y="1054641"/>
                  <a:pt x="4282213" y="1063313"/>
                </a:cubicBezTo>
                <a:cubicBezTo>
                  <a:pt x="4311870" y="1076025"/>
                  <a:pt x="4355603" y="1085355"/>
                  <a:pt x="4385576" y="1092849"/>
                </a:cubicBezTo>
                <a:cubicBezTo>
                  <a:pt x="4395420" y="1102695"/>
                  <a:pt x="4403021" y="1115478"/>
                  <a:pt x="4415109" y="1122386"/>
                </a:cubicBezTo>
                <a:cubicBezTo>
                  <a:pt x="4458356" y="1147102"/>
                  <a:pt x="4501068" y="1154954"/>
                  <a:pt x="4548005" y="1166690"/>
                </a:cubicBezTo>
                <a:cubicBezTo>
                  <a:pt x="4567693" y="1176536"/>
                  <a:pt x="4586459" y="1188497"/>
                  <a:pt x="4607070" y="1196227"/>
                </a:cubicBezTo>
                <a:cubicBezTo>
                  <a:pt x="4672162" y="1220640"/>
                  <a:pt x="4664610" y="1197248"/>
                  <a:pt x="4725200" y="1240532"/>
                </a:cubicBezTo>
                <a:cubicBezTo>
                  <a:pt x="4742193" y="1252672"/>
                  <a:pt x="4752123" y="1273251"/>
                  <a:pt x="4769499" y="1284836"/>
                </a:cubicBezTo>
                <a:cubicBezTo>
                  <a:pt x="4782450" y="1293471"/>
                  <a:pt x="4799224" y="1294138"/>
                  <a:pt x="4813798" y="1299604"/>
                </a:cubicBezTo>
                <a:cubicBezTo>
                  <a:pt x="4838617" y="1308912"/>
                  <a:pt x="4862240" y="1321523"/>
                  <a:pt x="4887629" y="1329141"/>
                </a:cubicBezTo>
                <a:cubicBezTo>
                  <a:pt x="4911668" y="1336354"/>
                  <a:pt x="4937112" y="1337821"/>
                  <a:pt x="4961460" y="1343909"/>
                </a:cubicBezTo>
                <a:cubicBezTo>
                  <a:pt x="4976560" y="1347685"/>
                  <a:pt x="4990993" y="1353754"/>
                  <a:pt x="5005759" y="1358677"/>
                </a:cubicBezTo>
                <a:cubicBezTo>
                  <a:pt x="5110983" y="1463915"/>
                  <a:pt x="4991572" y="1350280"/>
                  <a:pt x="5094356" y="1432519"/>
                </a:cubicBezTo>
                <a:cubicBezTo>
                  <a:pt x="5105227" y="1441217"/>
                  <a:pt x="5111951" y="1454891"/>
                  <a:pt x="5123889" y="1462055"/>
                </a:cubicBezTo>
                <a:cubicBezTo>
                  <a:pt x="5161639" y="1484708"/>
                  <a:pt x="5242019" y="1521128"/>
                  <a:pt x="5242019" y="1521128"/>
                </a:cubicBezTo>
                <a:cubicBezTo>
                  <a:pt x="5251863" y="1530974"/>
                  <a:pt x="5260413" y="1542311"/>
                  <a:pt x="5271551" y="1550665"/>
                </a:cubicBezTo>
                <a:cubicBezTo>
                  <a:pt x="5299946" y="1571964"/>
                  <a:pt x="5335052" y="1584636"/>
                  <a:pt x="5360149" y="1609737"/>
                </a:cubicBezTo>
                <a:cubicBezTo>
                  <a:pt x="5374915" y="1624505"/>
                  <a:pt x="5388592" y="1640450"/>
                  <a:pt x="5404448" y="1654042"/>
                </a:cubicBezTo>
                <a:cubicBezTo>
                  <a:pt x="5549952" y="1778777"/>
                  <a:pt x="5390943" y="1634375"/>
                  <a:pt x="5507811" y="1727883"/>
                </a:cubicBezTo>
                <a:cubicBezTo>
                  <a:pt x="5518682" y="1736581"/>
                  <a:pt x="5525256" y="1750512"/>
                  <a:pt x="5537344" y="1757420"/>
                </a:cubicBezTo>
                <a:cubicBezTo>
                  <a:pt x="5560357" y="1770572"/>
                  <a:pt x="5586954" y="1776189"/>
                  <a:pt x="5611175" y="1786956"/>
                </a:cubicBezTo>
                <a:cubicBezTo>
                  <a:pt x="5741540" y="1844904"/>
                  <a:pt x="5587901" y="1789043"/>
                  <a:pt x="5758838" y="1846029"/>
                </a:cubicBezTo>
                <a:cubicBezTo>
                  <a:pt x="5768682" y="1855875"/>
                  <a:pt x="5775443" y="1870395"/>
                  <a:pt x="5788370" y="1875566"/>
                </a:cubicBezTo>
                <a:cubicBezTo>
                  <a:pt x="5930840" y="1932562"/>
                  <a:pt x="6104346" y="1905102"/>
                  <a:pt x="6246124" y="190510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96580" y="5202638"/>
            <a:ext cx="738312" cy="523220"/>
          </a:xfrm>
          <a:prstGeom prst="rect">
            <a:avLst/>
          </a:prstGeom>
          <a:noFill/>
        </p:spPr>
        <p:txBody>
          <a:bodyPr wrap="square" rtlCol="0">
            <a:spAutoFit/>
          </a:bodyPr>
          <a:lstStyle/>
          <a:p>
            <a:r>
              <a:rPr lang="en-US" sz="2800" dirty="0" smtClean="0"/>
              <a:t>z</a:t>
            </a:r>
            <a:endParaRPr lang="en-US" sz="2800" dirty="0"/>
          </a:p>
        </p:txBody>
      </p:sp>
      <p:sp>
        <p:nvSpPr>
          <p:cNvPr id="10" name="TextBox 9"/>
          <p:cNvSpPr txBox="1"/>
          <p:nvPr/>
        </p:nvSpPr>
        <p:spPr>
          <a:xfrm>
            <a:off x="4274937" y="5509051"/>
            <a:ext cx="738312" cy="523220"/>
          </a:xfrm>
          <a:prstGeom prst="rect">
            <a:avLst/>
          </a:prstGeom>
          <a:noFill/>
        </p:spPr>
        <p:txBody>
          <a:bodyPr wrap="square" rtlCol="0">
            <a:spAutoFit/>
          </a:bodyPr>
          <a:lstStyle/>
          <a:p>
            <a:r>
              <a:rPr lang="en-US" sz="2800" dirty="0" smtClean="0"/>
              <a:t>0</a:t>
            </a:r>
            <a:endParaRPr lang="en-US" sz="2800" dirty="0"/>
          </a:p>
        </p:txBody>
      </p:sp>
      <p:sp>
        <p:nvSpPr>
          <p:cNvPr id="11" name="TextBox 10"/>
          <p:cNvSpPr txBox="1"/>
          <p:nvPr/>
        </p:nvSpPr>
        <p:spPr>
          <a:xfrm>
            <a:off x="6039241" y="5464248"/>
            <a:ext cx="1080951" cy="523220"/>
          </a:xfrm>
          <a:prstGeom prst="rect">
            <a:avLst/>
          </a:prstGeom>
          <a:noFill/>
        </p:spPr>
        <p:txBody>
          <a:bodyPr wrap="square" rtlCol="0">
            <a:spAutoFit/>
          </a:bodyPr>
          <a:lstStyle/>
          <a:p>
            <a:r>
              <a:rPr lang="en-US" sz="2800" dirty="0" smtClean="0"/>
              <a:t>1.6</a:t>
            </a:r>
            <a:endParaRPr lang="en-US" sz="2800" dirty="0"/>
          </a:p>
        </p:txBody>
      </p:sp>
      <p:sp>
        <p:nvSpPr>
          <p:cNvPr id="12" name="TextBox 11"/>
          <p:cNvSpPr txBox="1"/>
          <p:nvPr/>
        </p:nvSpPr>
        <p:spPr>
          <a:xfrm>
            <a:off x="2128061" y="5509051"/>
            <a:ext cx="1080951" cy="523220"/>
          </a:xfrm>
          <a:prstGeom prst="rect">
            <a:avLst/>
          </a:prstGeom>
          <a:noFill/>
        </p:spPr>
        <p:txBody>
          <a:bodyPr wrap="square" rtlCol="0">
            <a:spAutoFit/>
          </a:bodyPr>
          <a:lstStyle/>
          <a:p>
            <a:r>
              <a:rPr lang="en-US" sz="2800" dirty="0" smtClean="0"/>
              <a:t>-1.6</a:t>
            </a:r>
            <a:endParaRPr lang="en-US" sz="2800" dirty="0"/>
          </a:p>
        </p:txBody>
      </p:sp>
      <p:cxnSp>
        <p:nvCxnSpPr>
          <p:cNvPr id="14" name="Straight Connector 13"/>
          <p:cNvCxnSpPr/>
          <p:nvPr/>
        </p:nvCxnSpPr>
        <p:spPr>
          <a:xfrm>
            <a:off x="6438085"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93046" y="3156605"/>
            <a:ext cx="1287528" cy="523220"/>
          </a:xfrm>
          <a:prstGeom prst="rect">
            <a:avLst/>
          </a:prstGeom>
          <a:noFill/>
        </p:spPr>
        <p:txBody>
          <a:bodyPr wrap="square" rtlCol="0">
            <a:spAutoFit/>
          </a:bodyPr>
          <a:lstStyle/>
          <a:p>
            <a:r>
              <a:rPr lang="en-US" sz="2800" dirty="0"/>
              <a:t>α</a:t>
            </a:r>
            <a:r>
              <a:rPr lang="en-US" sz="2800" dirty="0" smtClean="0"/>
              <a:t>=0.05</a:t>
            </a:r>
            <a:endParaRPr lang="en-US" sz="2800" dirty="0"/>
          </a:p>
        </p:txBody>
      </p:sp>
      <p:cxnSp>
        <p:nvCxnSpPr>
          <p:cNvPr id="17" name="Straight Connector 16"/>
          <p:cNvCxnSpPr/>
          <p:nvPr/>
        </p:nvCxnSpPr>
        <p:spPr>
          <a:xfrm>
            <a:off x="7264994" y="3620253"/>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93327" y="5509051"/>
            <a:ext cx="1080951" cy="523220"/>
          </a:xfrm>
          <a:prstGeom prst="rect">
            <a:avLst/>
          </a:prstGeom>
          <a:noFill/>
        </p:spPr>
        <p:txBody>
          <a:bodyPr wrap="square" rtlCol="0">
            <a:spAutoFit/>
          </a:bodyPr>
          <a:lstStyle/>
          <a:p>
            <a:r>
              <a:rPr lang="en-US" sz="2800" dirty="0" smtClean="0"/>
              <a:t>2.3</a:t>
            </a:r>
            <a:endParaRPr lang="en-US" sz="2800" dirty="0"/>
          </a:p>
        </p:txBody>
      </p:sp>
      <p:sp>
        <p:nvSpPr>
          <p:cNvPr id="19" name="TextBox 18"/>
          <p:cNvSpPr txBox="1"/>
          <p:nvPr/>
        </p:nvSpPr>
        <p:spPr>
          <a:xfrm>
            <a:off x="6919495" y="3219476"/>
            <a:ext cx="1497267" cy="523220"/>
          </a:xfrm>
          <a:prstGeom prst="rect">
            <a:avLst/>
          </a:prstGeom>
          <a:noFill/>
        </p:spPr>
        <p:txBody>
          <a:bodyPr wrap="square" rtlCol="0">
            <a:spAutoFit/>
          </a:bodyPr>
          <a:lstStyle/>
          <a:p>
            <a:r>
              <a:rPr lang="en-US" sz="2800" dirty="0"/>
              <a:t>α</a:t>
            </a:r>
            <a:r>
              <a:rPr lang="en-US" sz="2800" dirty="0" smtClean="0"/>
              <a:t>=0.01</a:t>
            </a:r>
            <a:endParaRPr lang="en-US" sz="2800" dirty="0"/>
          </a:p>
        </p:txBody>
      </p:sp>
      <p:cxnSp>
        <p:nvCxnSpPr>
          <p:cNvPr id="13" name="Straight Connector 12"/>
          <p:cNvCxnSpPr/>
          <p:nvPr/>
        </p:nvCxnSpPr>
        <p:spPr>
          <a:xfrm flipH="1">
            <a:off x="6706739" y="3027489"/>
            <a:ext cx="23658" cy="24815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054686" y="2534725"/>
            <a:ext cx="4089314" cy="954107"/>
          </a:xfrm>
          <a:prstGeom prst="rect">
            <a:avLst/>
          </a:prstGeom>
          <a:noFill/>
        </p:spPr>
        <p:txBody>
          <a:bodyPr wrap="square" rtlCol="0">
            <a:spAutoFit/>
          </a:bodyPr>
          <a:lstStyle/>
          <a:p>
            <a:r>
              <a:rPr lang="en-US" sz="2800" dirty="0" smtClean="0"/>
              <a:t>My test statistic, </a:t>
            </a:r>
            <a:r>
              <a:rPr lang="en-US" sz="2800" dirty="0"/>
              <a:t>α=</a:t>
            </a:r>
            <a:r>
              <a:rPr lang="en-US" sz="2800" dirty="0" smtClean="0"/>
              <a:t>0.027</a:t>
            </a:r>
            <a:endParaRPr lang="en-US" sz="2800" dirty="0"/>
          </a:p>
          <a:p>
            <a:r>
              <a:rPr lang="en-US" sz="2800" dirty="0" smtClean="0"/>
              <a:t>  </a:t>
            </a:r>
            <a:endParaRPr lang="en-US" sz="2800" dirty="0"/>
          </a:p>
        </p:txBody>
      </p:sp>
      <p:sp>
        <p:nvSpPr>
          <p:cNvPr id="24" name="TextBox 23"/>
          <p:cNvSpPr txBox="1"/>
          <p:nvPr/>
        </p:nvSpPr>
        <p:spPr>
          <a:xfrm>
            <a:off x="177195" y="2916597"/>
            <a:ext cx="4282212" cy="3539431"/>
          </a:xfrm>
          <a:prstGeom prst="rect">
            <a:avLst/>
          </a:prstGeom>
          <a:solidFill>
            <a:srgbClr val="FFFFFF"/>
          </a:solidFill>
        </p:spPr>
        <p:txBody>
          <a:bodyPr wrap="square" rtlCol="0">
            <a:spAutoFit/>
          </a:bodyPr>
          <a:lstStyle/>
          <a:p>
            <a:r>
              <a:rPr lang="en-US" sz="2800" dirty="0" smtClean="0"/>
              <a:t>My test gives a value that would require me to reject the null hypothesis at α=0.5 but accept it at  </a:t>
            </a:r>
            <a:r>
              <a:rPr lang="en-US" sz="2800" dirty="0"/>
              <a:t>α=</a:t>
            </a:r>
            <a:r>
              <a:rPr lang="en-US" sz="2800" dirty="0" smtClean="0"/>
              <a:t>0.1.  At what α specifically does this change take place?  That’s the p-value.</a:t>
            </a:r>
          </a:p>
          <a:p>
            <a:r>
              <a:rPr lang="en-US" sz="2800" dirty="0" smtClean="0"/>
              <a:t>As drawn, p-value = _____</a:t>
            </a:r>
            <a:endParaRPr lang="en-US" sz="2800" dirty="0"/>
          </a:p>
        </p:txBody>
      </p:sp>
      <p:sp>
        <p:nvSpPr>
          <p:cNvPr id="20" name="TextBox 19"/>
          <p:cNvSpPr txBox="1"/>
          <p:nvPr/>
        </p:nvSpPr>
        <p:spPr>
          <a:xfrm>
            <a:off x="6367113" y="5878258"/>
            <a:ext cx="1080951" cy="523220"/>
          </a:xfrm>
          <a:prstGeom prst="rect">
            <a:avLst/>
          </a:prstGeom>
          <a:noFill/>
        </p:spPr>
        <p:txBody>
          <a:bodyPr wrap="square" rtlCol="0">
            <a:spAutoFit/>
          </a:bodyPr>
          <a:lstStyle/>
          <a:p>
            <a:r>
              <a:rPr lang="en-US" sz="2800" dirty="0" smtClean="0"/>
              <a:t>1.92</a:t>
            </a:r>
            <a:endParaRPr lang="en-US" sz="2800" dirty="0"/>
          </a:p>
        </p:txBody>
      </p:sp>
      <p:cxnSp>
        <p:nvCxnSpPr>
          <p:cNvPr id="15" name="Straight Arrow Connector 14"/>
          <p:cNvCxnSpPr/>
          <p:nvPr/>
        </p:nvCxnSpPr>
        <p:spPr>
          <a:xfrm flipV="1">
            <a:off x="6706739" y="5509051"/>
            <a:ext cx="0" cy="4784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8258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685800" y="533400"/>
          <a:ext cx="7543800" cy="5791200"/>
        </p:xfrm>
        <a:graphic>
          <a:graphicData uri="http://schemas.openxmlformats.org/drawingml/2006/chart">
            <c:chart xmlns:c="http://schemas.openxmlformats.org/drawingml/2006/chart" xmlns:r="http://schemas.openxmlformats.org/officeDocument/2006/relationships" r:id="rId2"/>
          </a:graphicData>
        </a:graphic>
      </p:graphicFrame>
      <p:sp>
        <p:nvSpPr>
          <p:cNvPr id="34818" name="TextBox 3"/>
          <p:cNvSpPr txBox="1">
            <a:spLocks noChangeArrowheads="1"/>
          </p:cNvSpPr>
          <p:nvPr/>
        </p:nvSpPr>
        <p:spPr bwMode="auto">
          <a:xfrm>
            <a:off x="4267200" y="5943600"/>
            <a:ext cx="1127125" cy="369888"/>
          </a:xfrm>
          <a:prstGeom prst="rect">
            <a:avLst/>
          </a:prstGeom>
          <a:noFill/>
          <a:ln w="9525">
            <a:noFill/>
            <a:miter lim="800000"/>
            <a:headEnd/>
            <a:tailEnd/>
          </a:ln>
        </p:spPr>
        <p:txBody>
          <a:bodyPr wrap="none">
            <a:spAutoFit/>
          </a:bodyPr>
          <a:lstStyle/>
          <a:p>
            <a:r>
              <a:rPr lang="en-US">
                <a:latin typeface="Calibri" pitchFamily="34" charset="0"/>
              </a:rPr>
              <a:t>Peak Flow</a:t>
            </a:r>
          </a:p>
        </p:txBody>
      </p:sp>
      <p:sp>
        <p:nvSpPr>
          <p:cNvPr id="34819" name="TextBox 4"/>
          <p:cNvSpPr txBox="1">
            <a:spLocks noChangeArrowheads="1"/>
          </p:cNvSpPr>
          <p:nvPr/>
        </p:nvSpPr>
        <p:spPr bwMode="auto">
          <a:xfrm rot="-5400000">
            <a:off x="-23813" y="2995613"/>
            <a:ext cx="1941513" cy="369888"/>
          </a:xfrm>
          <a:prstGeom prst="rect">
            <a:avLst/>
          </a:prstGeom>
          <a:noFill/>
          <a:ln w="9525">
            <a:noFill/>
            <a:miter lim="800000"/>
            <a:headEnd/>
            <a:tailEnd/>
          </a:ln>
        </p:spPr>
        <p:txBody>
          <a:bodyPr wrap="none">
            <a:spAutoFit/>
          </a:bodyPr>
          <a:lstStyle/>
          <a:p>
            <a:r>
              <a:rPr lang="en-US">
                <a:latin typeface="Calibri" pitchFamily="34" charset="0"/>
              </a:rPr>
              <a:t>Annual Mean Flow</a:t>
            </a:r>
          </a:p>
        </p:txBody>
      </p:sp>
      <p:sp>
        <p:nvSpPr>
          <p:cNvPr id="2" name="TextBox 1"/>
          <p:cNvSpPr txBox="1"/>
          <p:nvPr/>
        </p:nvSpPr>
        <p:spPr>
          <a:xfrm>
            <a:off x="609600" y="381000"/>
            <a:ext cx="6400800" cy="369332"/>
          </a:xfrm>
          <a:prstGeom prst="rect">
            <a:avLst/>
          </a:prstGeom>
          <a:noFill/>
        </p:spPr>
        <p:txBody>
          <a:bodyPr wrap="square" rtlCol="0">
            <a:spAutoFit/>
          </a:bodyPr>
          <a:lstStyle/>
          <a:p>
            <a:r>
              <a:rPr lang="en-US" dirty="0" smtClean="0"/>
              <a:t>Example from Homework 3, Problem 1: Columbia River flow</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80</a:t>
            </a:fld>
            <a:endParaRPr lang="en-US"/>
          </a:p>
        </p:txBody>
      </p:sp>
    </p:spTree>
    <p:extLst>
      <p:ext uri="{BB962C8B-B14F-4D97-AF65-F5344CB8AC3E}">
        <p14:creationId xmlns:p14="http://schemas.microsoft.com/office/powerpoint/2010/main" val="295724620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Box 1"/>
          <p:cNvSpPr txBox="1">
            <a:spLocks noChangeArrowheads="1"/>
          </p:cNvSpPr>
          <p:nvPr/>
        </p:nvSpPr>
        <p:spPr bwMode="auto">
          <a:xfrm>
            <a:off x="228600" y="304800"/>
            <a:ext cx="8686800" cy="6186488"/>
          </a:xfrm>
          <a:prstGeom prst="rect">
            <a:avLst/>
          </a:prstGeom>
          <a:noFill/>
          <a:ln w="9525">
            <a:noFill/>
            <a:miter lim="800000"/>
            <a:headEnd/>
            <a:tailEnd/>
          </a:ln>
        </p:spPr>
        <p:txBody>
          <a:bodyPr>
            <a:spAutoFit/>
          </a:bodyPr>
          <a:lstStyle/>
          <a:p>
            <a:r>
              <a:rPr lang="en-US" b="1" dirty="0">
                <a:latin typeface="Calibri" pitchFamily="34" charset="0"/>
              </a:rPr>
              <a:t>Fitting of Parameters:</a:t>
            </a:r>
          </a:p>
          <a:p>
            <a:endParaRPr lang="en-US" dirty="0">
              <a:latin typeface="Calibri" pitchFamily="34" charset="0"/>
            </a:endParaRPr>
          </a:p>
          <a:p>
            <a:r>
              <a:rPr lang="en-US" dirty="0">
                <a:latin typeface="Calibri" pitchFamily="34" charset="0"/>
              </a:rPr>
              <a:t>The parameters: </a:t>
            </a:r>
          </a:p>
          <a:p>
            <a:endParaRPr lang="en-US" dirty="0">
              <a:latin typeface="Calibri" pitchFamily="34" charset="0"/>
            </a:endParaRPr>
          </a:p>
          <a:p>
            <a:r>
              <a:rPr lang="en-US" dirty="0">
                <a:latin typeface="Calibri" pitchFamily="34" charset="0"/>
              </a:rPr>
              <a:t>Are </a:t>
            </a:r>
            <a:r>
              <a:rPr lang="en-US" dirty="0" smtClean="0">
                <a:latin typeface="Calibri" pitchFamily="34" charset="0"/>
              </a:rPr>
              <a:t>selected </a:t>
            </a:r>
            <a:r>
              <a:rPr lang="en-US" dirty="0">
                <a:latin typeface="Calibri" pitchFamily="34" charset="0"/>
              </a:rPr>
              <a:t>so that the sum of the squared errors of the model are minimized for the available data.  I.e. minimize: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Taking partial derivatives with respect to 		</a:t>
            </a:r>
            <a:r>
              <a:rPr lang="en-US" dirty="0" smtClean="0">
                <a:latin typeface="Calibri" pitchFamily="34" charset="0"/>
              </a:rPr>
              <a:t>                 and </a:t>
            </a:r>
            <a:r>
              <a:rPr lang="en-US" dirty="0">
                <a:latin typeface="Calibri" pitchFamily="34" charset="0"/>
              </a:rPr>
              <a:t>setting equal to zero yields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584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08987" y="3895018"/>
            <a:ext cx="1314450" cy="409575"/>
          </a:xfrm>
          <a:prstGeom prst="rect">
            <a:avLst/>
          </a:prstGeom>
          <a:noFill/>
          <a:ln w="9525">
            <a:noFill/>
            <a:miter lim="800000"/>
            <a:headEnd/>
            <a:tailEnd/>
          </a:ln>
        </p:spPr>
      </p:pic>
      <p:sp>
        <p:nvSpPr>
          <p:cNvPr id="35844"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584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0" y="2438400"/>
            <a:ext cx="3057525" cy="1057275"/>
          </a:xfrm>
          <a:prstGeom prst="rect">
            <a:avLst/>
          </a:prstGeom>
          <a:noFill/>
          <a:ln w="9525">
            <a:noFill/>
            <a:miter lim="800000"/>
            <a:headEnd/>
            <a:tailEnd/>
          </a:ln>
        </p:spPr>
      </p:pic>
      <p:sp>
        <p:nvSpPr>
          <p:cNvPr id="35846" name="Rectangle 5"/>
          <p:cNvSpPr>
            <a:spLocks noChangeArrowheads="1"/>
          </p:cNvSpPr>
          <p:nvPr/>
        </p:nvSpPr>
        <p:spPr bwMode="auto">
          <a:xfrm>
            <a:off x="0" y="1514475"/>
            <a:ext cx="9144000" cy="0"/>
          </a:xfrm>
          <a:prstGeom prst="rect">
            <a:avLst/>
          </a:prstGeom>
          <a:noFill/>
          <a:ln w="9525">
            <a:noFill/>
            <a:miter lim="800000"/>
            <a:headEnd/>
            <a:tailEnd/>
          </a:ln>
        </p:spPr>
        <p:txBody>
          <a:bodyPr wrap="none" anchor="ctr">
            <a:spAutoFit/>
          </a:bodyPr>
          <a:lstStyle/>
          <a:p>
            <a:endParaRPr lang="en-US"/>
          </a:p>
        </p:txBody>
      </p:sp>
      <p:pic>
        <p:nvPicPr>
          <p:cNvPr id="3584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838200"/>
            <a:ext cx="1314450" cy="409575"/>
          </a:xfrm>
          <a:prstGeom prst="rect">
            <a:avLst/>
          </a:prstGeom>
          <a:noFill/>
          <a:ln w="9525">
            <a:noFill/>
            <a:miter lim="800000"/>
            <a:headEnd/>
            <a:tailEnd/>
          </a:ln>
        </p:spPr>
      </p:pic>
      <p:pic>
        <p:nvPicPr>
          <p:cNvPr id="3584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81225" y="4419600"/>
            <a:ext cx="3943350" cy="1057275"/>
          </a:xfrm>
          <a:prstGeom prst="rect">
            <a:avLst/>
          </a:prstGeom>
          <a:noFill/>
          <a:ln w="9525">
            <a:noFill/>
            <a:miter lim="800000"/>
            <a:headEnd/>
            <a:tailEnd/>
          </a:ln>
        </p:spPr>
      </p:pic>
      <p:pic>
        <p:nvPicPr>
          <p:cNvPr id="35849"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00225" y="5572125"/>
            <a:ext cx="5133975" cy="1057275"/>
          </a:xfrm>
          <a:prstGeom prst="rect">
            <a:avLst/>
          </a:prstGeom>
          <a:noFill/>
          <a:ln w="9525">
            <a:noFill/>
            <a:miter lim="800000"/>
            <a:headEnd/>
            <a:tailEnd/>
          </a:ln>
        </p:spPr>
      </p:pic>
      <p:sp>
        <p:nvSpPr>
          <p:cNvPr id="35850"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5851" name="Rectangle 9"/>
          <p:cNvSpPr>
            <a:spLocks noChangeArrowheads="1"/>
          </p:cNvSpPr>
          <p:nvPr/>
        </p:nvSpPr>
        <p:spPr bwMode="auto">
          <a:xfrm>
            <a:off x="0" y="1514475"/>
            <a:ext cx="9144000" cy="0"/>
          </a:xfrm>
          <a:prstGeom prst="rect">
            <a:avLst/>
          </a:prstGeom>
          <a:noFill/>
          <a:ln w="9525">
            <a:noFill/>
            <a:miter lim="800000"/>
            <a:headEnd/>
            <a:tailEnd/>
          </a:ln>
        </p:spPr>
        <p:txBody>
          <a:bodyPr wrap="none" anchor="ctr">
            <a:spAutoFit/>
          </a:bodyPr>
          <a:lstStyle/>
          <a:p>
            <a:endParaRPr lang="en-US"/>
          </a:p>
        </p:txBody>
      </p:sp>
      <p:sp>
        <p:nvSpPr>
          <p:cNvPr id="35852" name="Rectangle 10"/>
          <p:cNvSpPr>
            <a:spLocks noChangeArrowheads="1"/>
          </p:cNvSpPr>
          <p:nvPr/>
        </p:nvSpPr>
        <p:spPr bwMode="auto">
          <a:xfrm>
            <a:off x="0" y="2571750"/>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81</a:t>
            </a:fld>
            <a:endParaRPr lang="en-US"/>
          </a:p>
        </p:txBody>
      </p:sp>
    </p:spTree>
    <p:extLst>
      <p:ext uri="{BB962C8B-B14F-4D97-AF65-F5344CB8AC3E}">
        <p14:creationId xmlns:p14="http://schemas.microsoft.com/office/powerpoint/2010/main" val="360397241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3200400"/>
            <a:ext cx="5343525" cy="771525"/>
          </a:xfrm>
          <a:prstGeom prst="rect">
            <a:avLst/>
          </a:prstGeom>
          <a:noFill/>
          <a:ln w="9525">
            <a:noFill/>
            <a:miter lim="800000"/>
            <a:headEnd/>
            <a:tailEnd/>
          </a:ln>
        </p:spPr>
      </p:pic>
      <p:sp>
        <p:nvSpPr>
          <p:cNvPr id="5" name="Rectangle 4"/>
          <p:cNvSpPr/>
          <p:nvPr/>
        </p:nvSpPr>
        <p:spPr>
          <a:xfrm>
            <a:off x="5219184" y="3492592"/>
            <a:ext cx="249136" cy="3062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65" name="TextBox 1"/>
          <p:cNvSpPr txBox="1">
            <a:spLocks noChangeArrowheads="1"/>
          </p:cNvSpPr>
          <p:nvPr/>
        </p:nvSpPr>
        <p:spPr bwMode="auto">
          <a:xfrm>
            <a:off x="152400" y="304800"/>
            <a:ext cx="8839200" cy="7016750"/>
          </a:xfrm>
          <a:prstGeom prst="rect">
            <a:avLst/>
          </a:prstGeom>
          <a:noFill/>
          <a:ln w="9525">
            <a:noFill/>
            <a:miter lim="800000"/>
            <a:headEnd/>
            <a:tailEnd/>
          </a:ln>
        </p:spPr>
        <p:txBody>
          <a:bodyPr>
            <a:spAutoFit/>
          </a:bodyPr>
          <a:lstStyle/>
          <a:p>
            <a:r>
              <a:rPr lang="en-US" dirty="0">
                <a:latin typeface="Calibri" pitchFamily="34" charset="0"/>
              </a:rPr>
              <a:t>Solving for		</a:t>
            </a:r>
            <a:r>
              <a:rPr lang="en-US" dirty="0" smtClean="0">
                <a:latin typeface="Calibri" pitchFamily="34" charset="0"/>
              </a:rPr>
              <a:t>             yields</a:t>
            </a:r>
            <a:r>
              <a:rPr lang="en-US" dirty="0">
                <a:latin typeface="Calibri" pitchFamily="34" charset="0"/>
              </a:rPr>
              <a: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Then the quantity			</a:t>
            </a:r>
            <a:r>
              <a:rPr lang="en-US" dirty="0" smtClean="0">
                <a:latin typeface="Calibri" pitchFamily="34" charset="0"/>
              </a:rPr>
              <a:t>   is </a:t>
            </a:r>
            <a:r>
              <a:rPr lang="en-US" dirty="0">
                <a:latin typeface="Calibri" pitchFamily="34" charset="0"/>
              </a:rPr>
              <a:t>called the  “</a:t>
            </a:r>
            <a:r>
              <a:rPr lang="en-US" i="1" dirty="0" err="1">
                <a:latin typeface="Calibri" pitchFamily="34" charset="0"/>
              </a:rPr>
              <a:t>i</a:t>
            </a:r>
            <a:r>
              <a:rPr lang="en-US" dirty="0" err="1">
                <a:latin typeface="Calibri" pitchFamily="34" charset="0"/>
              </a:rPr>
              <a:t>th</a:t>
            </a:r>
            <a:r>
              <a:rPr lang="en-US" dirty="0">
                <a:latin typeface="Calibri" pitchFamily="34" charset="0"/>
              </a:rPr>
              <a:t> residual”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p:txBody>
      </p:sp>
      <p:pic>
        <p:nvPicPr>
          <p:cNvPr id="36866"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24322" y="304800"/>
            <a:ext cx="1314450" cy="409575"/>
          </a:xfrm>
          <a:prstGeom prst="rect">
            <a:avLst/>
          </a:prstGeom>
          <a:noFill/>
          <a:ln w="9525">
            <a:noFill/>
            <a:miter lim="800000"/>
            <a:headEnd/>
            <a:tailEnd/>
          </a:ln>
        </p:spPr>
      </p:pic>
      <p:pic>
        <p:nvPicPr>
          <p:cNvPr id="36867"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1676400"/>
            <a:ext cx="5229225" cy="962025"/>
          </a:xfrm>
          <a:prstGeom prst="rect">
            <a:avLst/>
          </a:prstGeom>
          <a:noFill/>
          <a:ln w="9525">
            <a:noFill/>
            <a:miter lim="800000"/>
            <a:headEnd/>
            <a:tailEnd/>
          </a:ln>
        </p:spPr>
      </p:pic>
      <p:sp>
        <p:nvSpPr>
          <p:cNvPr id="36868"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6869" name="Rectangle 4"/>
          <p:cNvSpPr>
            <a:spLocks noChangeArrowheads="1"/>
          </p:cNvSpPr>
          <p:nvPr/>
        </p:nvSpPr>
        <p:spPr bwMode="auto">
          <a:xfrm>
            <a:off x="0" y="1419225"/>
            <a:ext cx="9144000" cy="0"/>
          </a:xfrm>
          <a:prstGeom prst="rect">
            <a:avLst/>
          </a:prstGeom>
          <a:noFill/>
          <a:ln w="9525">
            <a:noFill/>
            <a:miter lim="800000"/>
            <a:headEnd/>
            <a:tailEnd/>
          </a:ln>
        </p:spPr>
        <p:txBody>
          <a:bodyPr wrap="none" anchor="ctr">
            <a:spAutoFit/>
          </a:bodyPr>
          <a:lstStyle/>
          <a:p>
            <a:endParaRPr lang="en-US"/>
          </a:p>
        </p:txBody>
      </p:sp>
      <p:sp>
        <p:nvSpPr>
          <p:cNvPr id="36870" name="Rectangle 5"/>
          <p:cNvSpPr>
            <a:spLocks noChangeArrowheads="1"/>
          </p:cNvSpPr>
          <p:nvPr/>
        </p:nvSpPr>
        <p:spPr bwMode="auto">
          <a:xfrm>
            <a:off x="0" y="2190750"/>
            <a:ext cx="9144000" cy="0"/>
          </a:xfrm>
          <a:prstGeom prst="rect">
            <a:avLst/>
          </a:prstGeom>
          <a:noFill/>
          <a:ln w="9525">
            <a:noFill/>
            <a:miter lim="800000"/>
            <a:headEnd/>
            <a:tailEnd/>
          </a:ln>
        </p:spPr>
        <p:txBody>
          <a:bodyPr wrap="none" anchor="ctr">
            <a:spAutoFit/>
          </a:bodyPr>
          <a:lstStyle/>
          <a:p>
            <a:endParaRPr lang="en-US"/>
          </a:p>
        </p:txBody>
      </p:sp>
      <p:sp>
        <p:nvSpPr>
          <p:cNvPr id="3687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6873"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6874"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62000" y="4419600"/>
            <a:ext cx="2571750" cy="409575"/>
          </a:xfrm>
          <a:prstGeom prst="rect">
            <a:avLst/>
          </a:prstGeom>
          <a:noFill/>
          <a:ln w="9525">
            <a:noFill/>
            <a:miter lim="800000"/>
            <a:headEnd/>
            <a:tailEnd/>
          </a:ln>
        </p:spPr>
      </p:pic>
      <p:sp>
        <p:nvSpPr>
          <p:cNvPr id="36875"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36876" name="Rectangle 1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6877"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15565" y="5180374"/>
            <a:ext cx="1181100" cy="409575"/>
          </a:xfrm>
          <a:prstGeom prst="rect">
            <a:avLst/>
          </a:prstGeom>
          <a:noFill/>
          <a:ln w="9525">
            <a:noFill/>
            <a:miter lim="800000"/>
            <a:headEnd/>
            <a:tailEnd/>
          </a:ln>
        </p:spPr>
      </p:pic>
      <p:sp>
        <p:nvSpPr>
          <p:cNvPr id="36878" name="Rectangle 13"/>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82</a:t>
            </a:fld>
            <a:endParaRPr lang="en-US"/>
          </a:p>
        </p:txBody>
      </p:sp>
      <p:cxnSp>
        <p:nvCxnSpPr>
          <p:cNvPr id="4" name="Straight Connector 3"/>
          <p:cNvCxnSpPr/>
          <p:nvPr/>
        </p:nvCxnSpPr>
        <p:spPr>
          <a:xfrm>
            <a:off x="5291922" y="3628909"/>
            <a:ext cx="242452"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70729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TextBox 7"/>
          <p:cNvSpPr txBox="1">
            <a:spLocks noChangeArrowheads="1"/>
          </p:cNvSpPr>
          <p:nvPr/>
        </p:nvSpPr>
        <p:spPr bwMode="auto">
          <a:xfrm>
            <a:off x="381000" y="381000"/>
            <a:ext cx="8610600" cy="6462713"/>
          </a:xfrm>
          <a:prstGeom prst="rect">
            <a:avLst/>
          </a:prstGeom>
          <a:noFill/>
          <a:ln w="9525">
            <a:noFill/>
            <a:miter lim="800000"/>
            <a:headEnd/>
            <a:tailEnd/>
          </a:ln>
        </p:spPr>
        <p:txBody>
          <a:bodyPr>
            <a:spAutoFit/>
          </a:bodyPr>
          <a:lstStyle/>
          <a:p>
            <a:r>
              <a:rPr lang="en-US" dirty="0">
                <a:latin typeface="Calibri" pitchFamily="34" charset="0"/>
              </a:rPr>
              <a:t>Let: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s is also called the “standard error” of the regression model.</a:t>
            </a:r>
          </a:p>
          <a:p>
            <a:endParaRPr lang="en-US" dirty="0">
              <a:latin typeface="Calibri" pitchFamily="34" charset="0"/>
            </a:endParaRPr>
          </a:p>
          <a:p>
            <a:r>
              <a:rPr lang="en-US" dirty="0">
                <a:latin typeface="Calibri" pitchFamily="34" charset="0"/>
              </a:rPr>
              <a:t>  </a:t>
            </a:r>
          </a:p>
        </p:txBody>
      </p:sp>
      <p:sp>
        <p:nvSpPr>
          <p:cNvPr id="37889" name="TextBox 1"/>
          <p:cNvSpPr txBox="1">
            <a:spLocks noChangeArrowheads="1"/>
          </p:cNvSpPr>
          <p:nvPr/>
        </p:nvSpPr>
        <p:spPr bwMode="auto">
          <a:xfrm>
            <a:off x="457200" y="533400"/>
            <a:ext cx="238125" cy="923925"/>
          </a:xfrm>
          <a:prstGeom prst="rect">
            <a:avLst/>
          </a:prstGeom>
          <a:noFill/>
          <a:ln w="9525">
            <a:noFill/>
            <a:miter lim="800000"/>
            <a:headEnd/>
            <a:tailEnd/>
          </a:ln>
        </p:spPr>
        <p:txBody>
          <a:bodyPr wrap="none">
            <a:spAutoFit/>
          </a:bodyPr>
          <a:lstStyle/>
          <a:p>
            <a:endParaRPr lang="en-US">
              <a:latin typeface="Calibri" pitchFamily="34" charset="0"/>
            </a:endParaRPr>
          </a:p>
          <a:p>
            <a:r>
              <a:rPr lang="en-US">
                <a:latin typeface="Calibri" pitchFamily="34" charset="0"/>
              </a:rPr>
              <a:t> </a:t>
            </a:r>
          </a:p>
          <a:p>
            <a:endParaRPr lang="en-US">
              <a:latin typeface="Calibri" pitchFamily="34" charset="0"/>
            </a:endParaRPr>
          </a:p>
        </p:txBody>
      </p:sp>
      <p:pic>
        <p:nvPicPr>
          <p:cNvPr id="3789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0" y="2209800"/>
            <a:ext cx="2733675" cy="1057275"/>
          </a:xfrm>
          <a:prstGeom prst="rect">
            <a:avLst/>
          </a:prstGeom>
          <a:noFill/>
          <a:ln w="9525">
            <a:noFill/>
            <a:miter lim="800000"/>
            <a:headEnd/>
            <a:tailEnd/>
          </a:ln>
        </p:spPr>
      </p:pic>
      <p:sp>
        <p:nvSpPr>
          <p:cNvPr id="37891"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7892" name="Rectangle 4"/>
          <p:cNvSpPr>
            <a:spLocks noChangeArrowheads="1"/>
          </p:cNvSpPr>
          <p:nvPr/>
        </p:nvSpPr>
        <p:spPr bwMode="auto">
          <a:xfrm>
            <a:off x="0" y="1514475"/>
            <a:ext cx="9144000" cy="0"/>
          </a:xfrm>
          <a:prstGeom prst="rect">
            <a:avLst/>
          </a:prstGeom>
          <a:noFill/>
          <a:ln w="9525">
            <a:noFill/>
            <a:miter lim="800000"/>
            <a:headEnd/>
            <a:tailEnd/>
          </a:ln>
        </p:spPr>
        <p:txBody>
          <a:bodyPr wrap="none" anchor="ctr">
            <a:spAutoFit/>
          </a:bodyPr>
          <a:lstStyle/>
          <a:p>
            <a:endParaRPr lang="en-US"/>
          </a:p>
        </p:txBody>
      </p:sp>
      <p:sp>
        <p:nvSpPr>
          <p:cNvPr id="37893" name="Rectangle 5"/>
          <p:cNvSpPr>
            <a:spLocks noChangeArrowheads="1"/>
          </p:cNvSpPr>
          <p:nvPr/>
        </p:nvSpPr>
        <p:spPr bwMode="auto">
          <a:xfrm>
            <a:off x="0" y="2324100"/>
            <a:ext cx="9144000" cy="0"/>
          </a:xfrm>
          <a:prstGeom prst="rect">
            <a:avLst/>
          </a:prstGeom>
          <a:noFill/>
          <a:ln w="9525">
            <a:noFill/>
            <a:miter lim="800000"/>
            <a:headEnd/>
            <a:tailEnd/>
          </a:ln>
        </p:spPr>
        <p:txBody>
          <a:bodyPr wrap="none" anchor="ctr">
            <a:spAutoFit/>
          </a:bodyPr>
          <a:lstStyle/>
          <a:p>
            <a:endParaRPr lang="en-US"/>
          </a:p>
        </p:txBody>
      </p:sp>
      <p:sp>
        <p:nvSpPr>
          <p:cNvPr id="37895"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89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57425" y="1295400"/>
            <a:ext cx="4143375" cy="409575"/>
          </a:xfrm>
          <a:prstGeom prst="rect">
            <a:avLst/>
          </a:prstGeom>
          <a:noFill/>
          <a:ln w="9525">
            <a:noFill/>
            <a:miter lim="800000"/>
            <a:headEnd/>
            <a:tailEnd/>
          </a:ln>
        </p:spPr>
      </p:pic>
      <p:sp>
        <p:nvSpPr>
          <p:cNvPr id="37897"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3789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899"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24200" y="3581400"/>
            <a:ext cx="2457450" cy="809625"/>
          </a:xfrm>
          <a:prstGeom prst="rect">
            <a:avLst/>
          </a:prstGeom>
          <a:noFill/>
          <a:ln w="9525">
            <a:noFill/>
            <a:miter lim="800000"/>
            <a:headEnd/>
            <a:tailEnd/>
          </a:ln>
        </p:spPr>
      </p:pic>
      <p:sp>
        <p:nvSpPr>
          <p:cNvPr id="37900" name="Rectangle 11"/>
          <p:cNvSpPr>
            <a:spLocks noChangeArrowheads="1"/>
          </p:cNvSpPr>
          <p:nvPr/>
        </p:nvSpPr>
        <p:spPr bwMode="auto">
          <a:xfrm>
            <a:off x="0" y="1266825"/>
            <a:ext cx="9144000" cy="0"/>
          </a:xfrm>
          <a:prstGeom prst="rect">
            <a:avLst/>
          </a:prstGeom>
          <a:noFill/>
          <a:ln w="9525">
            <a:noFill/>
            <a:miter lim="800000"/>
            <a:headEnd/>
            <a:tailEnd/>
          </a:ln>
        </p:spPr>
        <p:txBody>
          <a:bodyPr wrap="none" anchor="ctr">
            <a:spAutoFit/>
          </a:bodyPr>
          <a:lstStyle/>
          <a:p>
            <a:endParaRPr lang="en-US"/>
          </a:p>
        </p:txBody>
      </p:sp>
      <p:sp>
        <p:nvSpPr>
          <p:cNvPr id="37901"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902"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24200" y="4724400"/>
            <a:ext cx="1781175" cy="1133475"/>
          </a:xfrm>
          <a:prstGeom prst="rect">
            <a:avLst/>
          </a:prstGeom>
          <a:noFill/>
          <a:ln w="9525">
            <a:noFill/>
            <a:miter lim="800000"/>
            <a:headEnd/>
            <a:tailEnd/>
          </a:ln>
        </p:spPr>
      </p:pic>
      <p:sp>
        <p:nvSpPr>
          <p:cNvPr id="37903" name="Rectangle 14"/>
          <p:cNvSpPr>
            <a:spLocks noChangeArrowheads="1"/>
          </p:cNvSpPr>
          <p:nvPr/>
        </p:nvSpPr>
        <p:spPr bwMode="auto">
          <a:xfrm>
            <a:off x="0" y="15906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83</a:t>
            </a:fld>
            <a:endParaRPr lang="en-US"/>
          </a:p>
        </p:txBody>
      </p:sp>
    </p:spTree>
    <p:extLst>
      <p:ext uri="{BB962C8B-B14F-4D97-AF65-F5344CB8AC3E}">
        <p14:creationId xmlns:p14="http://schemas.microsoft.com/office/powerpoint/2010/main" val="179243338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891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19400" y="1838325"/>
            <a:ext cx="3076575" cy="1057275"/>
          </a:xfrm>
          <a:prstGeom prst="rect">
            <a:avLst/>
          </a:prstGeom>
          <a:noFill/>
          <a:ln w="9525">
            <a:noFill/>
            <a:miter lim="800000"/>
            <a:headEnd/>
            <a:tailEnd/>
          </a:ln>
        </p:spPr>
      </p:pic>
      <p:sp>
        <p:nvSpPr>
          <p:cNvPr id="38915" name="Rectangle 3"/>
          <p:cNvSpPr>
            <a:spLocks noChangeArrowheads="1"/>
          </p:cNvSpPr>
          <p:nvPr/>
        </p:nvSpPr>
        <p:spPr bwMode="auto">
          <a:xfrm>
            <a:off x="0" y="1514475"/>
            <a:ext cx="9144000" cy="0"/>
          </a:xfrm>
          <a:prstGeom prst="rect">
            <a:avLst/>
          </a:prstGeom>
          <a:noFill/>
          <a:ln w="9525">
            <a:noFill/>
            <a:miter lim="800000"/>
            <a:headEnd/>
            <a:tailEnd/>
          </a:ln>
        </p:spPr>
        <p:txBody>
          <a:bodyPr wrap="none" anchor="ctr">
            <a:spAutoFit/>
          </a:bodyPr>
          <a:lstStyle/>
          <a:p>
            <a:endParaRPr lang="en-US"/>
          </a:p>
        </p:txBody>
      </p:sp>
      <p:sp>
        <p:nvSpPr>
          <p:cNvPr id="38916"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891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6600" y="3333750"/>
            <a:ext cx="1866900" cy="742950"/>
          </a:xfrm>
          <a:prstGeom prst="rect">
            <a:avLst/>
          </a:prstGeom>
          <a:noFill/>
          <a:ln w="9525">
            <a:noFill/>
            <a:miter lim="800000"/>
            <a:headEnd/>
            <a:tailEnd/>
          </a:ln>
        </p:spPr>
      </p:pic>
      <p:sp>
        <p:nvSpPr>
          <p:cNvPr id="38918" name="Rectangle 6"/>
          <p:cNvSpPr>
            <a:spLocks noChangeArrowheads="1"/>
          </p:cNvSpPr>
          <p:nvPr/>
        </p:nvSpPr>
        <p:spPr bwMode="auto">
          <a:xfrm>
            <a:off x="0" y="1200150"/>
            <a:ext cx="9144000" cy="0"/>
          </a:xfrm>
          <a:prstGeom prst="rect">
            <a:avLst/>
          </a:prstGeom>
          <a:noFill/>
          <a:ln w="9525">
            <a:noFill/>
            <a:miter lim="800000"/>
            <a:headEnd/>
            <a:tailEnd/>
          </a:ln>
        </p:spPr>
        <p:txBody>
          <a:bodyPr wrap="none" anchor="ctr">
            <a:spAutoFit/>
          </a:bodyPr>
          <a:lstStyle/>
          <a:p>
            <a:endParaRPr lang="en-US"/>
          </a:p>
        </p:txBody>
      </p:sp>
      <p:sp>
        <p:nvSpPr>
          <p:cNvPr id="38919" name="TextBox 9"/>
          <p:cNvSpPr txBox="1">
            <a:spLocks noChangeArrowheads="1"/>
          </p:cNvSpPr>
          <p:nvPr/>
        </p:nvSpPr>
        <p:spPr bwMode="auto">
          <a:xfrm>
            <a:off x="304800" y="4540253"/>
            <a:ext cx="8382000" cy="1200150"/>
          </a:xfrm>
          <a:prstGeom prst="rect">
            <a:avLst/>
          </a:prstGeom>
          <a:noFill/>
          <a:ln w="9525">
            <a:noFill/>
            <a:miter lim="800000"/>
            <a:headEnd/>
            <a:tailEnd/>
          </a:ln>
        </p:spPr>
        <p:txBody>
          <a:bodyPr>
            <a:spAutoFit/>
          </a:bodyPr>
          <a:lstStyle/>
          <a:p>
            <a:r>
              <a:rPr lang="en-US" dirty="0">
                <a:latin typeface="Calibri" pitchFamily="34" charset="0"/>
              </a:rPr>
              <a:t>		     is often described as the fraction of the variance explained by the model.    If the model is no better than predicting the mean, then the variance explained would be zero.  A perfect model (i.e.                       )  is said to explain 100% of the variance.</a:t>
            </a:r>
          </a:p>
        </p:txBody>
      </p:sp>
      <p:sp>
        <p:nvSpPr>
          <p:cNvPr id="38920"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8921"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55113" y="4721228"/>
            <a:ext cx="342900" cy="419100"/>
          </a:xfrm>
          <a:prstGeom prst="rect">
            <a:avLst/>
          </a:prstGeom>
          <a:noFill/>
          <a:ln w="9525">
            <a:noFill/>
            <a:miter lim="800000"/>
            <a:headEnd/>
            <a:tailEnd/>
          </a:ln>
        </p:spPr>
      </p:pic>
      <p:sp>
        <p:nvSpPr>
          <p:cNvPr id="38922"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8923"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70692" y="5100885"/>
            <a:ext cx="1095375" cy="409575"/>
          </a:xfrm>
          <a:prstGeom prst="rect">
            <a:avLst/>
          </a:prstGeom>
          <a:noFill/>
          <a:ln w="9525">
            <a:noFill/>
            <a:miter lim="800000"/>
            <a:headEnd/>
            <a:tailEnd/>
          </a:ln>
        </p:spPr>
      </p:pic>
      <p:sp>
        <p:nvSpPr>
          <p:cNvPr id="38924" name="Rectangle 11"/>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2" name="Rectangle 1"/>
          <p:cNvSpPr>
            <a:spLocks noRot="1" noChangeAspect="1" noMove="1" noResize="1" noEditPoints="1" noAdjustHandles="1" noChangeArrowheads="1" noChangeShapeType="1" noTextEdit="1"/>
          </p:cNvSpPr>
          <p:nvPr/>
        </p:nvSpPr>
        <p:spPr>
          <a:xfrm>
            <a:off x="2989676" y="1135856"/>
            <a:ext cx="3164648" cy="369332"/>
          </a:xfrm>
          <a:prstGeom prst="rect">
            <a:avLst/>
          </a:prstGeom>
          <a:blipFill rotWithShape="1">
            <a:blip r:embed="rId6" cstate="print"/>
            <a:stretch>
              <a:fillRect b="-11475"/>
            </a:stretch>
          </a:blipFill>
        </p:spPr>
        <p:txBody>
          <a:bodyPr/>
          <a:lstStyle/>
          <a:p>
            <a:pPr fontAlgn="auto">
              <a:spcBef>
                <a:spcPts val="0"/>
              </a:spcBef>
              <a:spcAft>
                <a:spcPts val="0"/>
              </a:spcAft>
              <a:defRPr/>
            </a:pPr>
            <a:r>
              <a:rPr lang="en-US">
                <a:noFill/>
                <a:latin typeface="+mn-lt"/>
              </a:rPr>
              <a:t> </a:t>
            </a:r>
          </a:p>
        </p:txBody>
      </p:sp>
      <p:sp>
        <p:nvSpPr>
          <p:cNvPr id="3" name="TextBox 2"/>
          <p:cNvSpPr txBox="1"/>
          <p:nvPr/>
        </p:nvSpPr>
        <p:spPr>
          <a:xfrm>
            <a:off x="6324600" y="1752600"/>
            <a:ext cx="2362200" cy="923330"/>
          </a:xfrm>
          <a:prstGeom prst="rect">
            <a:avLst/>
          </a:prstGeom>
          <a:noFill/>
        </p:spPr>
        <p:txBody>
          <a:bodyPr wrap="square" rtlCol="0">
            <a:spAutoFit/>
          </a:bodyPr>
          <a:lstStyle/>
          <a:p>
            <a:r>
              <a:rPr lang="en-US" dirty="0" smtClean="0"/>
              <a:t>How much variance is there about the mean.</a:t>
            </a:r>
            <a:endParaRPr lang="en-US" dirty="0"/>
          </a:p>
        </p:txBody>
      </p:sp>
      <p:sp>
        <p:nvSpPr>
          <p:cNvPr id="4" name="Slide Number Placeholder 3"/>
          <p:cNvSpPr>
            <a:spLocks noGrp="1"/>
          </p:cNvSpPr>
          <p:nvPr>
            <p:ph type="sldNum" sz="quarter" idx="12"/>
          </p:nvPr>
        </p:nvSpPr>
        <p:spPr/>
        <p:txBody>
          <a:bodyPr/>
          <a:lstStyle/>
          <a:p>
            <a:fld id="{825417D7-EB89-CE4D-80A3-453D58F188E7}" type="slidenum">
              <a:rPr lang="en-US" smtClean="0"/>
              <a:t>84</a:t>
            </a:fld>
            <a:endParaRPr lang="en-US"/>
          </a:p>
        </p:txBody>
      </p:sp>
      <p:sp>
        <p:nvSpPr>
          <p:cNvPr id="5" name="TextBox 4"/>
          <p:cNvSpPr txBox="1"/>
          <p:nvPr/>
        </p:nvSpPr>
        <p:spPr>
          <a:xfrm>
            <a:off x="473272" y="5819775"/>
            <a:ext cx="7864194" cy="923330"/>
          </a:xfrm>
          <a:prstGeom prst="rect">
            <a:avLst/>
          </a:prstGeom>
          <a:solidFill>
            <a:srgbClr val="FDEADA"/>
          </a:solidFill>
        </p:spPr>
        <p:txBody>
          <a:bodyPr wrap="square" rtlCol="0">
            <a:spAutoFit/>
          </a:bodyPr>
          <a:lstStyle/>
          <a:p>
            <a:r>
              <a:rPr lang="en-US" dirty="0" smtClean="0"/>
              <a:t>Note similarity here to the ANOVA formulation.  You can often see people using ANOVA analysis to discuss the variance explained by a specific grouping or classification.  ANOVA is sometimes considered a special case of linear regression.</a:t>
            </a:r>
            <a:endParaRPr lang="en-US" dirty="0"/>
          </a:p>
        </p:txBody>
      </p:sp>
    </p:spTree>
    <p:extLst>
      <p:ext uri="{BB962C8B-B14F-4D97-AF65-F5344CB8AC3E}">
        <p14:creationId xmlns:p14="http://schemas.microsoft.com/office/powerpoint/2010/main" val="255064242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1"/>
          <p:cNvSpPr txBox="1">
            <a:spLocks noChangeArrowheads="1"/>
          </p:cNvSpPr>
          <p:nvPr/>
        </p:nvSpPr>
        <p:spPr bwMode="auto">
          <a:xfrm>
            <a:off x="228600" y="381000"/>
            <a:ext cx="8686800" cy="6462713"/>
          </a:xfrm>
          <a:prstGeom prst="rect">
            <a:avLst/>
          </a:prstGeom>
          <a:noFill/>
          <a:ln w="9525">
            <a:noFill/>
            <a:miter lim="800000"/>
            <a:headEnd/>
            <a:tailEnd/>
          </a:ln>
        </p:spPr>
        <p:txBody>
          <a:bodyPr>
            <a:spAutoFit/>
          </a:bodyPr>
          <a:lstStyle/>
          <a:p>
            <a:r>
              <a:rPr lang="en-US" b="1" dirty="0">
                <a:latin typeface="Calibri" pitchFamily="34" charset="0"/>
              </a:rPr>
              <a:t>Confidence Bounds on Regression Parameters:</a:t>
            </a:r>
          </a:p>
          <a:p>
            <a:endParaRPr lang="en-US" dirty="0">
              <a:latin typeface="Calibri" pitchFamily="34" charset="0"/>
            </a:endParaRPr>
          </a:p>
          <a:p>
            <a:r>
              <a:rPr lang="en-US" dirty="0">
                <a:latin typeface="Calibri" pitchFamily="34" charset="0"/>
              </a:rPr>
              <a:t>The variance of the regression parameter            is a function of the standard error </a:t>
            </a:r>
            <a:r>
              <a:rPr lang="en-US" i="1" dirty="0">
                <a:latin typeface="Calibri" pitchFamily="34" charset="0"/>
              </a:rPr>
              <a:t>and</a:t>
            </a:r>
            <a:r>
              <a:rPr lang="en-US" dirty="0">
                <a:latin typeface="Calibri" pitchFamily="34" charset="0"/>
              </a:rPr>
              <a:t> the “spread” of the x values.</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And 			</a:t>
            </a:r>
            <a:r>
              <a:rPr lang="en-US" dirty="0" smtClean="0">
                <a:latin typeface="Calibri" pitchFamily="34" charset="0"/>
              </a:rPr>
              <a:t>         is  </a:t>
            </a:r>
            <a:r>
              <a:rPr lang="en-US" dirty="0">
                <a:latin typeface="Calibri" pitchFamily="34" charset="0"/>
              </a:rPr>
              <a:t>T  distributed with n-2 degrees of freedom.</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So a confidence interval for          is: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sp>
        <p:nvSpPr>
          <p:cNvPr id="3993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9939" name="Rectangle 3"/>
          <p:cNvSpPr>
            <a:spLocks noChangeArrowheads="1"/>
          </p:cNvSpPr>
          <p:nvPr/>
        </p:nvSpPr>
        <p:spPr bwMode="auto">
          <a:xfrm>
            <a:off x="0" y="1381125"/>
            <a:ext cx="9144000" cy="0"/>
          </a:xfrm>
          <a:prstGeom prst="rect">
            <a:avLst/>
          </a:prstGeom>
          <a:noFill/>
          <a:ln w="9525">
            <a:noFill/>
            <a:miter lim="800000"/>
            <a:headEnd/>
            <a:tailEnd/>
          </a:ln>
        </p:spPr>
        <p:txBody>
          <a:bodyPr wrap="none" anchor="ctr">
            <a:spAutoFit/>
          </a:bodyPr>
          <a:lstStyle/>
          <a:p>
            <a:endParaRPr lang="en-US"/>
          </a:p>
        </p:txBody>
      </p:sp>
      <p:sp>
        <p:nvSpPr>
          <p:cNvPr id="39940"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9941"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62200" y="2286000"/>
            <a:ext cx="2781300" cy="923925"/>
          </a:xfrm>
          <a:prstGeom prst="rect">
            <a:avLst/>
          </a:prstGeom>
          <a:noFill/>
          <a:ln w="9525">
            <a:noFill/>
            <a:miter lim="800000"/>
            <a:headEnd/>
            <a:tailEnd/>
          </a:ln>
        </p:spPr>
      </p:pic>
      <p:sp>
        <p:nvSpPr>
          <p:cNvPr id="39942" name="Rectangle 6"/>
          <p:cNvSpPr>
            <a:spLocks noChangeArrowheads="1"/>
          </p:cNvSpPr>
          <p:nvPr/>
        </p:nvSpPr>
        <p:spPr bwMode="auto">
          <a:xfrm>
            <a:off x="0" y="1381125"/>
            <a:ext cx="9144000" cy="0"/>
          </a:xfrm>
          <a:prstGeom prst="rect">
            <a:avLst/>
          </a:prstGeom>
          <a:noFill/>
          <a:ln w="9525">
            <a:noFill/>
            <a:miter lim="800000"/>
            <a:headEnd/>
            <a:tailEnd/>
          </a:ln>
        </p:spPr>
        <p:txBody>
          <a:bodyPr wrap="none" anchor="ctr">
            <a:spAutoFit/>
          </a:bodyPr>
          <a:lstStyle/>
          <a:p>
            <a:endParaRPr lang="en-US"/>
          </a:p>
        </p:txBody>
      </p:sp>
      <p:sp>
        <p:nvSpPr>
          <p:cNvPr id="39943"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9944"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48071" y="4267200"/>
            <a:ext cx="1323975" cy="904875"/>
          </a:xfrm>
          <a:prstGeom prst="rect">
            <a:avLst/>
          </a:prstGeom>
          <a:noFill/>
          <a:ln w="9525">
            <a:noFill/>
            <a:miter lim="800000"/>
            <a:headEnd/>
            <a:tailEnd/>
          </a:ln>
        </p:spPr>
      </p:pic>
      <p:sp>
        <p:nvSpPr>
          <p:cNvPr id="39945" name="Rectangle 9"/>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endParaRPr lang="en-US"/>
          </a:p>
        </p:txBody>
      </p:sp>
      <p:sp>
        <p:nvSpPr>
          <p:cNvPr id="39946"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9947"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52750" y="5610225"/>
            <a:ext cx="323850" cy="409575"/>
          </a:xfrm>
          <a:prstGeom prst="rect">
            <a:avLst/>
          </a:prstGeom>
          <a:noFill/>
          <a:ln w="9525">
            <a:noFill/>
            <a:miter lim="800000"/>
            <a:headEnd/>
            <a:tailEnd/>
          </a:ln>
        </p:spPr>
      </p:pic>
      <p:sp>
        <p:nvSpPr>
          <p:cNvPr id="39948"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9949"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772025" y="5562600"/>
            <a:ext cx="2390775" cy="600075"/>
          </a:xfrm>
          <a:prstGeom prst="rect">
            <a:avLst/>
          </a:prstGeom>
          <a:noFill/>
          <a:ln w="9525">
            <a:noFill/>
            <a:miter lim="800000"/>
            <a:headEnd/>
            <a:tailEnd/>
          </a:ln>
        </p:spPr>
      </p:pic>
      <p:sp>
        <p:nvSpPr>
          <p:cNvPr id="39950" name="Rectangle 14"/>
          <p:cNvSpPr>
            <a:spLocks noChangeArrowheads="1"/>
          </p:cNvSpPr>
          <p:nvPr/>
        </p:nvSpPr>
        <p:spPr bwMode="auto">
          <a:xfrm>
            <a:off x="0" y="1057275"/>
            <a:ext cx="9144000" cy="0"/>
          </a:xfrm>
          <a:prstGeom prst="rect">
            <a:avLst/>
          </a:prstGeom>
          <a:noFill/>
          <a:ln w="9525">
            <a:noFill/>
            <a:miter lim="800000"/>
            <a:headEnd/>
            <a:tailEnd/>
          </a:ln>
        </p:spPr>
        <p:txBody>
          <a:bodyPr wrap="none" anchor="ctr">
            <a:spAutoFit/>
          </a:bodyPr>
          <a:lstStyle/>
          <a:p>
            <a:endParaRPr lang="en-US"/>
          </a:p>
        </p:txBody>
      </p:sp>
      <p:sp>
        <p:nvSpPr>
          <p:cNvPr id="39951"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9952" name="Picture 1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343400" y="914400"/>
            <a:ext cx="323850" cy="428625"/>
          </a:xfrm>
          <a:prstGeom prst="rect">
            <a:avLst/>
          </a:prstGeom>
          <a:noFill/>
          <a:ln w="9525">
            <a:noFill/>
            <a:miter lim="800000"/>
            <a:headEnd/>
            <a:tailEnd/>
          </a:ln>
        </p:spPr>
      </p:pic>
      <p:sp>
        <p:nvSpPr>
          <p:cNvPr id="39953" name="Rectangle 17"/>
          <p:cNvSpPr>
            <a:spLocks noChangeArrowheads="1"/>
          </p:cNvSpPr>
          <p:nvPr/>
        </p:nvSpPr>
        <p:spPr bwMode="auto">
          <a:xfrm>
            <a:off x="0" y="88582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85</a:t>
            </a:fld>
            <a:endParaRPr lang="en-US"/>
          </a:p>
        </p:txBody>
      </p:sp>
    </p:spTree>
    <p:extLst>
      <p:ext uri="{BB962C8B-B14F-4D97-AF65-F5344CB8AC3E}">
        <p14:creationId xmlns:p14="http://schemas.microsoft.com/office/powerpoint/2010/main" val="284150532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62" name="Rectangle 10"/>
          <p:cNvSpPr>
            <a:spLocks noChangeArrowheads="1"/>
          </p:cNvSpPr>
          <p:nvPr/>
        </p:nvSpPr>
        <p:spPr bwMode="auto">
          <a:xfrm>
            <a:off x="0" y="885825"/>
            <a:ext cx="9144000" cy="0"/>
          </a:xfrm>
          <a:prstGeom prst="rect">
            <a:avLst/>
          </a:prstGeom>
          <a:noFill/>
          <a:ln w="9525">
            <a:noFill/>
            <a:miter lim="800000"/>
            <a:headEnd/>
            <a:tailEnd/>
          </a:ln>
        </p:spPr>
        <p:txBody>
          <a:bodyPr wrap="none" anchor="ctr">
            <a:spAutoFit/>
          </a:bodyPr>
          <a:lstStyle/>
          <a:p>
            <a:endParaRPr lang="en-US"/>
          </a:p>
        </p:txBody>
      </p:sp>
      <p:sp>
        <p:nvSpPr>
          <p:cNvPr id="40963" name="Rectangle 11"/>
          <p:cNvSpPr>
            <a:spLocks noChangeArrowheads="1"/>
          </p:cNvSpPr>
          <p:nvPr/>
        </p:nvSpPr>
        <p:spPr bwMode="auto">
          <a:xfrm>
            <a:off x="0" y="1790700"/>
            <a:ext cx="9144000" cy="0"/>
          </a:xfrm>
          <a:prstGeom prst="rect">
            <a:avLst/>
          </a:prstGeom>
          <a:noFill/>
          <a:ln w="9525">
            <a:noFill/>
            <a:miter lim="800000"/>
            <a:headEnd/>
            <a:tailEnd/>
          </a:ln>
        </p:spPr>
        <p:txBody>
          <a:bodyPr wrap="none" anchor="ctr">
            <a:spAutoFit/>
          </a:bodyPr>
          <a:lstStyle/>
          <a:p>
            <a:endParaRPr lang="en-US"/>
          </a:p>
        </p:txBody>
      </p:sp>
      <p:sp>
        <p:nvSpPr>
          <p:cNvPr id="40964" name="Rectangle 12"/>
          <p:cNvSpPr>
            <a:spLocks noChangeArrowheads="1"/>
          </p:cNvSpPr>
          <p:nvPr/>
        </p:nvSpPr>
        <p:spPr bwMode="auto">
          <a:xfrm>
            <a:off x="0" y="2219325"/>
            <a:ext cx="9144000" cy="0"/>
          </a:xfrm>
          <a:prstGeom prst="rect">
            <a:avLst/>
          </a:prstGeom>
          <a:noFill/>
          <a:ln w="9525">
            <a:noFill/>
            <a:miter lim="800000"/>
            <a:headEnd/>
            <a:tailEnd/>
          </a:ln>
        </p:spPr>
        <p:txBody>
          <a:bodyPr wrap="none" anchor="ctr">
            <a:spAutoFit/>
          </a:bodyPr>
          <a:lstStyle/>
          <a:p>
            <a:endParaRPr lang="en-US"/>
          </a:p>
        </p:txBody>
      </p:sp>
      <p:sp>
        <p:nvSpPr>
          <p:cNvPr id="40965" name="Rectangle 13"/>
          <p:cNvSpPr>
            <a:spLocks noChangeArrowheads="1"/>
          </p:cNvSpPr>
          <p:nvPr/>
        </p:nvSpPr>
        <p:spPr bwMode="auto">
          <a:xfrm>
            <a:off x="0" y="2647950"/>
            <a:ext cx="9144000" cy="0"/>
          </a:xfrm>
          <a:prstGeom prst="rect">
            <a:avLst/>
          </a:prstGeom>
          <a:noFill/>
          <a:ln w="9525">
            <a:noFill/>
            <a:miter lim="800000"/>
            <a:headEnd/>
            <a:tailEnd/>
          </a:ln>
        </p:spPr>
        <p:txBody>
          <a:bodyPr wrap="none" anchor="ctr">
            <a:spAutoFit/>
          </a:bodyPr>
          <a:lstStyle/>
          <a:p>
            <a:endParaRPr lang="en-US"/>
          </a:p>
        </p:txBody>
      </p:sp>
      <p:sp>
        <p:nvSpPr>
          <p:cNvPr id="40966" name="Rectangle 14"/>
          <p:cNvSpPr>
            <a:spLocks noChangeArrowheads="1"/>
          </p:cNvSpPr>
          <p:nvPr/>
        </p:nvSpPr>
        <p:spPr bwMode="auto">
          <a:xfrm>
            <a:off x="0" y="3076575"/>
            <a:ext cx="9144000" cy="0"/>
          </a:xfrm>
          <a:prstGeom prst="rect">
            <a:avLst/>
          </a:prstGeom>
          <a:noFill/>
          <a:ln w="9525">
            <a:noFill/>
            <a:miter lim="800000"/>
            <a:headEnd/>
            <a:tailEnd/>
          </a:ln>
        </p:spPr>
        <p:txBody>
          <a:bodyPr wrap="none" anchor="ctr">
            <a:spAutoFit/>
          </a:bodyPr>
          <a:lstStyle/>
          <a:p>
            <a:endParaRPr lang="en-US"/>
          </a:p>
        </p:txBody>
      </p:sp>
      <p:sp>
        <p:nvSpPr>
          <p:cNvPr id="40967" name="Rectangle 15"/>
          <p:cNvSpPr>
            <a:spLocks noChangeArrowheads="1"/>
          </p:cNvSpPr>
          <p:nvPr/>
        </p:nvSpPr>
        <p:spPr bwMode="auto">
          <a:xfrm>
            <a:off x="0" y="3514725"/>
            <a:ext cx="9144000" cy="0"/>
          </a:xfrm>
          <a:prstGeom prst="rect">
            <a:avLst/>
          </a:prstGeom>
          <a:noFill/>
          <a:ln w="9525">
            <a:noFill/>
            <a:miter lim="800000"/>
            <a:headEnd/>
            <a:tailEnd/>
          </a:ln>
        </p:spPr>
        <p:txBody>
          <a:bodyPr wrap="none" anchor="ctr">
            <a:spAutoFit/>
          </a:bodyPr>
          <a:lstStyle/>
          <a:p>
            <a:endParaRPr lang="en-US"/>
          </a:p>
        </p:txBody>
      </p:sp>
      <p:sp>
        <p:nvSpPr>
          <p:cNvPr id="40968" name="Rectangle 16"/>
          <p:cNvSpPr>
            <a:spLocks noChangeArrowheads="1"/>
          </p:cNvSpPr>
          <p:nvPr/>
        </p:nvSpPr>
        <p:spPr bwMode="auto">
          <a:xfrm>
            <a:off x="0" y="39528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0969" name="Rectangle 17"/>
          <p:cNvSpPr>
            <a:spLocks noChangeArrowheads="1"/>
          </p:cNvSpPr>
          <p:nvPr/>
        </p:nvSpPr>
        <p:spPr bwMode="auto">
          <a:xfrm>
            <a:off x="0" y="4514850"/>
            <a:ext cx="9144000" cy="0"/>
          </a:xfrm>
          <a:prstGeom prst="rect">
            <a:avLst/>
          </a:prstGeom>
          <a:noFill/>
          <a:ln w="9525">
            <a:noFill/>
            <a:miter lim="800000"/>
            <a:headEnd/>
            <a:tailEnd/>
          </a:ln>
        </p:spPr>
        <p:txBody>
          <a:bodyPr wrap="none" anchor="ctr">
            <a:spAutoFit/>
          </a:bodyPr>
          <a:lstStyle/>
          <a:p>
            <a:endParaRPr lang="en-US"/>
          </a:p>
        </p:txBody>
      </p:sp>
      <p:sp>
        <p:nvSpPr>
          <p:cNvPr id="40970" name="TextBox 18"/>
          <p:cNvSpPr txBox="1">
            <a:spLocks noChangeArrowheads="1"/>
          </p:cNvSpPr>
          <p:nvPr/>
        </p:nvSpPr>
        <p:spPr bwMode="auto">
          <a:xfrm>
            <a:off x="152400" y="228600"/>
            <a:ext cx="8763000" cy="5354638"/>
          </a:xfrm>
          <a:prstGeom prst="rect">
            <a:avLst/>
          </a:prstGeom>
          <a:noFill/>
          <a:ln w="9525">
            <a:noFill/>
            <a:miter lim="800000"/>
            <a:headEnd/>
            <a:tailEnd/>
          </a:ln>
        </p:spPr>
        <p:txBody>
          <a:bodyPr>
            <a:spAutoFit/>
          </a:bodyPr>
          <a:lstStyle/>
          <a:p>
            <a:r>
              <a:rPr lang="en-US" b="1">
                <a:latin typeface="Calibri" pitchFamily="34" charset="0"/>
              </a:rPr>
              <a:t>Hypothesis test for the estimator </a:t>
            </a:r>
          </a:p>
          <a:p>
            <a:endParaRPr lang="en-US">
              <a:latin typeface="Calibri" pitchFamily="34" charset="0"/>
            </a:endParaRPr>
          </a:p>
          <a:p>
            <a:endParaRPr lang="en-US">
              <a:latin typeface="Calibri" pitchFamily="34" charset="0"/>
            </a:endParaRPr>
          </a:p>
          <a:p>
            <a:r>
              <a:rPr lang="en-US">
                <a:latin typeface="Calibri" pitchFamily="34" charset="0"/>
              </a:rPr>
              <a:t>Null Hypothesis:</a:t>
            </a:r>
          </a:p>
          <a:p>
            <a:endParaRPr lang="en-US">
              <a:latin typeface="Calibri" pitchFamily="34" charset="0"/>
            </a:endParaRPr>
          </a:p>
          <a:p>
            <a:endParaRPr lang="en-US">
              <a:latin typeface="Calibri" pitchFamily="34" charset="0"/>
            </a:endParaRPr>
          </a:p>
          <a:p>
            <a:r>
              <a:rPr lang="el-GR">
                <a:latin typeface="Calibri" pitchFamily="34" charset="0"/>
              </a:rPr>
              <a:t>α </a:t>
            </a:r>
            <a:r>
              <a:rPr lang="en-US">
                <a:latin typeface="Calibri" pitchFamily="34" charset="0"/>
              </a:rPr>
              <a:t>=  Probability of a Type I error, number of degrees of freedom = (n-2)  </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Test statistic:</a:t>
            </a: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Alternate Hypothesis:		Rejection Region:</a:t>
            </a:r>
          </a:p>
          <a:p>
            <a:r>
              <a:rPr lang="en-US">
                <a:latin typeface="Calibri" pitchFamily="34" charset="0"/>
              </a:rPr>
              <a:t>  </a:t>
            </a:r>
          </a:p>
          <a:p>
            <a:endParaRPr lang="en-US">
              <a:latin typeface="Calibri" pitchFamily="34" charset="0"/>
            </a:endParaRPr>
          </a:p>
          <a:p>
            <a:r>
              <a:rPr lang="en-US">
                <a:latin typeface="Calibri" pitchFamily="34" charset="0"/>
              </a:rPr>
              <a:t>   </a:t>
            </a:r>
          </a:p>
          <a:p>
            <a:r>
              <a:rPr lang="en-US">
                <a:latin typeface="Calibri" pitchFamily="34" charset="0"/>
              </a:rPr>
              <a:t>     </a:t>
            </a:r>
          </a:p>
        </p:txBody>
      </p:sp>
      <p:pic>
        <p:nvPicPr>
          <p:cNvPr id="40971" name="Picture 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05000" y="1066800"/>
            <a:ext cx="1104900" cy="428625"/>
          </a:xfrm>
          <a:prstGeom prst="rect">
            <a:avLst/>
          </a:prstGeom>
          <a:noFill/>
          <a:ln w="9525">
            <a:noFill/>
            <a:miter lim="800000"/>
            <a:headEnd/>
            <a:tailEnd/>
          </a:ln>
        </p:spPr>
      </p:pic>
      <p:pic>
        <p:nvPicPr>
          <p:cNvPr id="40972"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0" y="2743200"/>
            <a:ext cx="1914525" cy="904875"/>
          </a:xfrm>
          <a:prstGeom prst="rect">
            <a:avLst/>
          </a:prstGeom>
          <a:noFill/>
          <a:ln w="9525">
            <a:noFill/>
            <a:miter lim="800000"/>
            <a:headEnd/>
            <a:tailEnd/>
          </a:ln>
        </p:spPr>
      </p:pic>
      <p:pic>
        <p:nvPicPr>
          <p:cNvPr id="40973"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3900" y="4686300"/>
            <a:ext cx="1104900" cy="428625"/>
          </a:xfrm>
          <a:prstGeom prst="rect">
            <a:avLst/>
          </a:prstGeom>
          <a:noFill/>
          <a:ln w="9525">
            <a:noFill/>
            <a:miter lim="800000"/>
            <a:headEnd/>
            <a:tailEnd/>
          </a:ln>
        </p:spPr>
      </p:pic>
      <p:pic>
        <p:nvPicPr>
          <p:cNvPr id="40974"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3900" y="5114925"/>
            <a:ext cx="1104900" cy="428625"/>
          </a:xfrm>
          <a:prstGeom prst="rect">
            <a:avLst/>
          </a:prstGeom>
          <a:noFill/>
          <a:ln w="9525">
            <a:noFill/>
            <a:miter lim="800000"/>
            <a:headEnd/>
            <a:tailEnd/>
          </a:ln>
        </p:spPr>
      </p:pic>
      <p:pic>
        <p:nvPicPr>
          <p:cNvPr id="40975"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23900" y="5543550"/>
            <a:ext cx="1104900" cy="428625"/>
          </a:xfrm>
          <a:prstGeom prst="rect">
            <a:avLst/>
          </a:prstGeom>
          <a:noFill/>
          <a:ln w="9525">
            <a:noFill/>
            <a:miter lim="800000"/>
            <a:headEnd/>
            <a:tailEnd/>
          </a:ln>
        </p:spPr>
      </p:pic>
      <p:pic>
        <p:nvPicPr>
          <p:cNvPr id="40976"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505200" y="228600"/>
            <a:ext cx="323850" cy="428625"/>
          </a:xfrm>
          <a:prstGeom prst="rect">
            <a:avLst/>
          </a:prstGeom>
          <a:noFill/>
          <a:ln w="9525">
            <a:noFill/>
            <a:miter lim="800000"/>
            <a:headEnd/>
            <a:tailEnd/>
          </a:ln>
        </p:spPr>
      </p:pic>
      <p:pic>
        <p:nvPicPr>
          <p:cNvPr id="40977" name="Picture 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810000" y="5610225"/>
            <a:ext cx="4143375" cy="561975"/>
          </a:xfrm>
          <a:prstGeom prst="rect">
            <a:avLst/>
          </a:prstGeom>
          <a:noFill/>
          <a:ln w="9525">
            <a:noFill/>
            <a:miter lim="800000"/>
            <a:headEnd/>
            <a:tailEnd/>
          </a:ln>
        </p:spPr>
      </p:pic>
      <p:sp>
        <p:nvSpPr>
          <p:cNvPr id="40978"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79" name="Rectangle 5"/>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0980" name="Rectangle 6"/>
          <p:cNvSpPr>
            <a:spLocks noChangeArrowheads="1"/>
          </p:cNvSpPr>
          <p:nvPr/>
        </p:nvSpPr>
        <p:spPr bwMode="auto">
          <a:xfrm>
            <a:off x="0" y="1457325"/>
            <a:ext cx="9144000" cy="0"/>
          </a:xfrm>
          <a:prstGeom prst="rect">
            <a:avLst/>
          </a:prstGeom>
          <a:noFill/>
          <a:ln w="9525">
            <a:noFill/>
            <a:miter lim="800000"/>
            <a:headEnd/>
            <a:tailEnd/>
          </a:ln>
        </p:spPr>
        <p:txBody>
          <a:bodyPr wrap="none" anchor="ctr">
            <a:spAutoFit/>
          </a:bodyPr>
          <a:lstStyle/>
          <a:p>
            <a:endParaRPr lang="en-US"/>
          </a:p>
        </p:txBody>
      </p:sp>
      <p:pic>
        <p:nvPicPr>
          <p:cNvPr id="40981" name="Picture 9"/>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62400" y="4724400"/>
            <a:ext cx="1543050" cy="438150"/>
          </a:xfrm>
          <a:prstGeom prst="rect">
            <a:avLst/>
          </a:prstGeom>
          <a:noFill/>
          <a:ln w="9525">
            <a:noFill/>
            <a:miter lim="800000"/>
            <a:headEnd/>
            <a:tailEnd/>
          </a:ln>
        </p:spPr>
      </p:pic>
      <p:pic>
        <p:nvPicPr>
          <p:cNvPr id="40982" name="Picture 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962400" y="5181600"/>
            <a:ext cx="1771650" cy="438150"/>
          </a:xfrm>
          <a:prstGeom prst="rect">
            <a:avLst/>
          </a:prstGeom>
          <a:noFill/>
          <a:ln w="9525">
            <a:noFill/>
            <a:miter lim="800000"/>
            <a:headEnd/>
            <a:tailEnd/>
          </a:ln>
        </p:spPr>
      </p:pic>
      <p:sp>
        <p:nvSpPr>
          <p:cNvPr id="40983"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0984" name="Rectangle 11"/>
          <p:cNvSpPr>
            <a:spLocks noChangeArrowheads="1"/>
          </p:cNvSpPr>
          <p:nvPr/>
        </p:nvSpPr>
        <p:spPr bwMode="auto">
          <a:xfrm>
            <a:off x="0" y="895350"/>
            <a:ext cx="9144000" cy="0"/>
          </a:xfrm>
          <a:prstGeom prst="rect">
            <a:avLst/>
          </a:prstGeom>
          <a:noFill/>
          <a:ln w="9525">
            <a:noFill/>
            <a:miter lim="800000"/>
            <a:headEnd/>
            <a:tailEnd/>
          </a:ln>
        </p:spPr>
        <p:txBody>
          <a:bodyPr wrap="none" anchor="ctr">
            <a:spAutoFit/>
          </a:bodyPr>
          <a:lstStyle/>
          <a:p>
            <a:endParaRPr lang="en-US"/>
          </a:p>
        </p:txBody>
      </p:sp>
      <p:sp>
        <p:nvSpPr>
          <p:cNvPr id="40985" name="Rectangle 12"/>
          <p:cNvSpPr>
            <a:spLocks noChangeArrowheads="1"/>
          </p:cNvSpPr>
          <p:nvPr/>
        </p:nvSpPr>
        <p:spPr bwMode="auto">
          <a:xfrm>
            <a:off x="0" y="1333500"/>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0986" name="Rectangle 13"/>
          <p:cNvSpPr>
            <a:spLocks noChangeArrowheads="1"/>
          </p:cNvSpPr>
          <p:nvPr/>
        </p:nvSpPr>
        <p:spPr bwMode="auto">
          <a:xfrm>
            <a:off x="0" y="18954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86</a:t>
            </a:fld>
            <a:endParaRPr lang="en-US"/>
          </a:p>
        </p:txBody>
      </p:sp>
      <p:sp>
        <p:nvSpPr>
          <p:cNvPr id="3" name="TextBox 2"/>
          <p:cNvSpPr txBox="1"/>
          <p:nvPr/>
        </p:nvSpPr>
        <p:spPr>
          <a:xfrm>
            <a:off x="4483100" y="228600"/>
            <a:ext cx="4264025" cy="646331"/>
          </a:xfrm>
          <a:prstGeom prst="rect">
            <a:avLst/>
          </a:prstGeom>
          <a:noFill/>
        </p:spPr>
        <p:txBody>
          <a:bodyPr wrap="square" rtlCol="0">
            <a:spAutoFit/>
          </a:bodyPr>
          <a:lstStyle/>
          <a:p>
            <a:r>
              <a:rPr lang="en-US" dirty="0" smtClean="0"/>
              <a:t>Asking, “Is there really a slope to my regression line?”</a:t>
            </a:r>
            <a:endParaRPr lang="en-US" dirty="0"/>
          </a:p>
        </p:txBody>
      </p:sp>
    </p:spTree>
    <p:extLst>
      <p:ext uri="{BB962C8B-B14F-4D97-AF65-F5344CB8AC3E}">
        <p14:creationId xmlns:p14="http://schemas.microsoft.com/office/powerpoint/2010/main" val="103737187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1"/>
          <p:cNvSpPr txBox="1">
            <a:spLocks noChangeArrowheads="1"/>
          </p:cNvSpPr>
          <p:nvPr/>
        </p:nvSpPr>
        <p:spPr bwMode="auto">
          <a:xfrm>
            <a:off x="152400" y="152400"/>
            <a:ext cx="8763000" cy="3139321"/>
          </a:xfrm>
          <a:prstGeom prst="rect">
            <a:avLst/>
          </a:prstGeom>
          <a:noFill/>
          <a:ln w="9525">
            <a:noFill/>
            <a:miter lim="800000"/>
            <a:headEnd/>
            <a:tailEnd/>
          </a:ln>
        </p:spPr>
        <p:txBody>
          <a:bodyPr>
            <a:spAutoFit/>
          </a:bodyPr>
          <a:lstStyle/>
          <a:p>
            <a:r>
              <a:rPr lang="en-US" b="1" dirty="0">
                <a:latin typeface="Calibri" pitchFamily="34" charset="0"/>
              </a:rPr>
              <a:t>Estimating the Trend Using a Least Squares Linear Model:</a:t>
            </a:r>
          </a:p>
          <a:p>
            <a:endParaRPr lang="en-US" dirty="0">
              <a:latin typeface="Calibri" pitchFamily="34" charset="0"/>
            </a:endParaRPr>
          </a:p>
          <a:p>
            <a:r>
              <a:rPr lang="en-US" dirty="0">
                <a:latin typeface="Calibri" pitchFamily="34" charset="0"/>
              </a:rPr>
              <a:t>Some conditions that should be met for good results (see </a:t>
            </a:r>
            <a:r>
              <a:rPr lang="en-US" dirty="0" err="1">
                <a:latin typeface="Calibri" pitchFamily="34" charset="0"/>
              </a:rPr>
              <a:t>Helsel</a:t>
            </a:r>
            <a:r>
              <a:rPr lang="en-US" dirty="0">
                <a:latin typeface="Calibri" pitchFamily="34" charset="0"/>
              </a:rPr>
              <a:t> and Hirsch for more )</a:t>
            </a:r>
          </a:p>
          <a:p>
            <a:endParaRPr lang="en-US" dirty="0">
              <a:latin typeface="Calibri" pitchFamily="34" charset="0"/>
            </a:endParaRPr>
          </a:p>
          <a:p>
            <a:pPr>
              <a:buFont typeface="Arial" charset="0"/>
              <a:buChar char="•"/>
            </a:pPr>
            <a:r>
              <a:rPr lang="en-US" dirty="0">
                <a:latin typeface="Calibri" pitchFamily="34" charset="0"/>
              </a:rPr>
              <a:t>Data should not be strongly auto </a:t>
            </a:r>
            <a:r>
              <a:rPr lang="en-US" dirty="0" smtClean="0">
                <a:latin typeface="Calibri" pitchFamily="34" charset="0"/>
              </a:rPr>
              <a:t>correlated (more on this next week),</a:t>
            </a:r>
            <a:endParaRPr lang="en-US" dirty="0">
              <a:latin typeface="Calibri" pitchFamily="34" charset="0"/>
            </a:endParaRPr>
          </a:p>
          <a:p>
            <a:pPr>
              <a:buFont typeface="Arial" charset="0"/>
              <a:buChar char="•"/>
            </a:pPr>
            <a:r>
              <a:rPr lang="en-US" dirty="0">
                <a:latin typeface="Calibri" pitchFamily="34" charset="0"/>
              </a:rPr>
              <a:t>There shouldn’t be any dramatic expansion in the variance over time.</a:t>
            </a:r>
          </a:p>
          <a:p>
            <a:pPr>
              <a:buFont typeface="Arial" charset="0"/>
              <a:buChar char="•"/>
            </a:pPr>
            <a:r>
              <a:rPr lang="en-US" dirty="0">
                <a:latin typeface="Calibri" pitchFamily="34" charset="0"/>
              </a:rPr>
              <a:t>A linear model should fit reasonably well (use a scatter plot to confirm)</a:t>
            </a:r>
          </a:p>
          <a:p>
            <a:pPr>
              <a:buFont typeface="Arial" charset="0"/>
              <a:buChar char="•"/>
            </a:pPr>
            <a:r>
              <a:rPr lang="en-US" dirty="0">
                <a:latin typeface="Calibri" pitchFamily="34" charset="0"/>
              </a:rPr>
              <a:t>The residuals for the linear model should be approximately normally distributed and shouldn’t have large trends in them (plot these to get a sense of whether there are problems).</a:t>
            </a:r>
          </a:p>
          <a:p>
            <a:endParaRPr lang="en-US" dirty="0">
              <a:latin typeface="Calibri" pitchFamily="34" charset="0"/>
            </a:endParaRPr>
          </a:p>
        </p:txBody>
      </p:sp>
      <p:sp>
        <p:nvSpPr>
          <p:cNvPr id="4198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2" name="Slide Number Placeholder 1"/>
          <p:cNvSpPr>
            <a:spLocks noGrp="1"/>
          </p:cNvSpPr>
          <p:nvPr>
            <p:ph type="sldNum" sz="quarter" idx="12"/>
          </p:nvPr>
        </p:nvSpPr>
        <p:spPr/>
        <p:txBody>
          <a:bodyPr/>
          <a:lstStyle/>
          <a:p>
            <a:fld id="{825417D7-EB89-CE4D-80A3-453D58F188E7}" type="slidenum">
              <a:rPr lang="en-US" smtClean="0"/>
              <a:t>87</a:t>
            </a:fld>
            <a:endParaRPr lang="en-US"/>
          </a:p>
        </p:txBody>
      </p:sp>
      <p:pic>
        <p:nvPicPr>
          <p:cNvPr id="3" name="Picture 2"/>
          <p:cNvPicPr>
            <a:picLocks noChangeAspect="1"/>
          </p:cNvPicPr>
          <p:nvPr/>
        </p:nvPicPr>
        <p:blipFill>
          <a:blip r:embed="rId2"/>
          <a:stretch>
            <a:fillRect/>
          </a:stretch>
        </p:blipFill>
        <p:spPr>
          <a:xfrm>
            <a:off x="476250" y="4141788"/>
            <a:ext cx="2794000" cy="1828800"/>
          </a:xfrm>
          <a:prstGeom prst="rect">
            <a:avLst/>
          </a:prstGeom>
        </p:spPr>
      </p:pic>
      <p:sp>
        <p:nvSpPr>
          <p:cNvPr id="4" name="TextBox 3"/>
          <p:cNvSpPr txBox="1"/>
          <p:nvPr/>
        </p:nvSpPr>
        <p:spPr>
          <a:xfrm>
            <a:off x="476250" y="3151188"/>
            <a:ext cx="2905125" cy="923330"/>
          </a:xfrm>
          <a:prstGeom prst="rect">
            <a:avLst/>
          </a:prstGeom>
          <a:solidFill>
            <a:srgbClr val="FDEADA"/>
          </a:solidFill>
        </p:spPr>
        <p:txBody>
          <a:bodyPr wrap="square" rtlCol="0">
            <a:spAutoFit/>
          </a:bodyPr>
          <a:lstStyle/>
          <a:p>
            <a:r>
              <a:rPr lang="en-US" dirty="0" smtClean="0"/>
              <a:t>Homoscedasticity: random variables in a sequence have the same finite variance.</a:t>
            </a:r>
            <a:endParaRPr lang="en-US" dirty="0"/>
          </a:p>
        </p:txBody>
      </p:sp>
      <p:pic>
        <p:nvPicPr>
          <p:cNvPr id="5" name="Picture 4"/>
          <p:cNvPicPr>
            <a:picLocks noChangeAspect="1"/>
          </p:cNvPicPr>
          <p:nvPr/>
        </p:nvPicPr>
        <p:blipFill>
          <a:blip r:embed="rId3"/>
          <a:stretch>
            <a:fillRect/>
          </a:stretch>
        </p:blipFill>
        <p:spPr>
          <a:xfrm>
            <a:off x="4846637" y="4179888"/>
            <a:ext cx="2794000" cy="1790700"/>
          </a:xfrm>
          <a:prstGeom prst="rect">
            <a:avLst/>
          </a:prstGeom>
        </p:spPr>
      </p:pic>
      <p:sp>
        <p:nvSpPr>
          <p:cNvPr id="11" name="TextBox 10"/>
          <p:cNvSpPr txBox="1"/>
          <p:nvPr/>
        </p:nvSpPr>
        <p:spPr>
          <a:xfrm>
            <a:off x="4712493" y="3256558"/>
            <a:ext cx="3681413" cy="646331"/>
          </a:xfrm>
          <a:prstGeom prst="rect">
            <a:avLst/>
          </a:prstGeom>
          <a:solidFill>
            <a:schemeClr val="accent6">
              <a:lumMod val="20000"/>
              <a:lumOff val="80000"/>
            </a:schemeClr>
          </a:solidFill>
        </p:spPr>
        <p:txBody>
          <a:bodyPr wrap="square" rtlCol="0">
            <a:spAutoFit/>
          </a:bodyPr>
          <a:lstStyle/>
          <a:p>
            <a:r>
              <a:rPr lang="en-US" dirty="0" err="1" smtClean="0"/>
              <a:t>Heteroscedasticity</a:t>
            </a:r>
            <a:r>
              <a:rPr lang="en-US" dirty="0" smtClean="0"/>
              <a:t>: subpopulations have different variance from others.</a:t>
            </a:r>
            <a:endParaRPr lang="en-US" dirty="0"/>
          </a:p>
        </p:txBody>
      </p:sp>
      <p:sp>
        <p:nvSpPr>
          <p:cNvPr id="6" name="TextBox 5"/>
          <p:cNvSpPr txBox="1"/>
          <p:nvPr/>
        </p:nvSpPr>
        <p:spPr>
          <a:xfrm>
            <a:off x="476250" y="6356350"/>
            <a:ext cx="7993063" cy="369332"/>
          </a:xfrm>
          <a:prstGeom prst="rect">
            <a:avLst/>
          </a:prstGeom>
          <a:noFill/>
        </p:spPr>
        <p:txBody>
          <a:bodyPr wrap="square" rtlCol="0">
            <a:spAutoFit/>
          </a:bodyPr>
          <a:lstStyle/>
          <a:p>
            <a:r>
              <a:rPr lang="en-US" dirty="0" smtClean="0"/>
              <a:t>Graphs from </a:t>
            </a:r>
            <a:r>
              <a:rPr lang="en-US" dirty="0" err="1" smtClean="0"/>
              <a:t>wikipedia</a:t>
            </a:r>
            <a:r>
              <a:rPr lang="en-US" dirty="0" smtClean="0"/>
              <a:t>:   https</a:t>
            </a:r>
            <a:r>
              <a:rPr lang="en-US" dirty="0"/>
              <a:t>://</a:t>
            </a:r>
            <a:r>
              <a:rPr lang="en-US" dirty="0" err="1"/>
              <a:t>en.wikipedia.org</a:t>
            </a:r>
            <a:r>
              <a:rPr lang="en-US" dirty="0"/>
              <a:t>/wiki/</a:t>
            </a:r>
            <a:r>
              <a:rPr lang="en-US" dirty="0" err="1"/>
              <a:t>Heteroscedasticity</a:t>
            </a:r>
            <a:endParaRPr lang="en-US" dirty="0"/>
          </a:p>
        </p:txBody>
      </p:sp>
    </p:spTree>
    <p:extLst>
      <p:ext uri="{BB962C8B-B14F-4D97-AF65-F5344CB8AC3E}">
        <p14:creationId xmlns:p14="http://schemas.microsoft.com/office/powerpoint/2010/main" val="405130260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1"/>
          <p:cNvSpPr txBox="1">
            <a:spLocks noChangeArrowheads="1"/>
          </p:cNvSpPr>
          <p:nvPr/>
        </p:nvSpPr>
        <p:spPr bwMode="auto">
          <a:xfrm>
            <a:off x="152400" y="152400"/>
            <a:ext cx="8763000" cy="6186488"/>
          </a:xfrm>
          <a:prstGeom prst="rect">
            <a:avLst/>
          </a:prstGeom>
          <a:noFill/>
          <a:ln w="9525">
            <a:noFill/>
            <a:miter lim="800000"/>
            <a:headEnd/>
            <a:tailEnd/>
          </a:ln>
        </p:spPr>
        <p:txBody>
          <a:bodyPr>
            <a:spAutoFit/>
          </a:bodyPr>
          <a:lstStyle/>
          <a:p>
            <a:r>
              <a:rPr lang="en-US" b="1" dirty="0">
                <a:latin typeface="Calibri" pitchFamily="34" charset="0"/>
              </a:rPr>
              <a:t>Estimating the Trend Using a Least Squares Linear Model:</a:t>
            </a:r>
          </a:p>
          <a:p>
            <a:endParaRPr lang="en-US" dirty="0">
              <a:latin typeface="Calibri" pitchFamily="34" charset="0"/>
            </a:endParaRPr>
          </a:p>
          <a:p>
            <a:r>
              <a:rPr lang="en-US" dirty="0">
                <a:latin typeface="Calibri" pitchFamily="34" charset="0"/>
              </a:rPr>
              <a:t>Some conditions that should be met for good results (see </a:t>
            </a:r>
            <a:r>
              <a:rPr lang="en-US" dirty="0" err="1">
                <a:latin typeface="Calibri" pitchFamily="34" charset="0"/>
              </a:rPr>
              <a:t>Helsel</a:t>
            </a:r>
            <a:r>
              <a:rPr lang="en-US" dirty="0">
                <a:latin typeface="Calibri" pitchFamily="34" charset="0"/>
              </a:rPr>
              <a:t> and Hirsch for more )</a:t>
            </a:r>
          </a:p>
          <a:p>
            <a:endParaRPr lang="en-US" dirty="0">
              <a:latin typeface="Calibri" pitchFamily="34" charset="0"/>
            </a:endParaRPr>
          </a:p>
          <a:p>
            <a:pPr>
              <a:buFont typeface="Arial" charset="0"/>
              <a:buChar char="•"/>
            </a:pPr>
            <a:r>
              <a:rPr lang="en-US" dirty="0">
                <a:latin typeface="Calibri" pitchFamily="34" charset="0"/>
              </a:rPr>
              <a:t>Data should not be strongly auto correlated,</a:t>
            </a:r>
          </a:p>
          <a:p>
            <a:pPr>
              <a:buFont typeface="Arial" charset="0"/>
              <a:buChar char="•"/>
            </a:pPr>
            <a:r>
              <a:rPr lang="en-US" dirty="0">
                <a:latin typeface="Calibri" pitchFamily="34" charset="0"/>
              </a:rPr>
              <a:t>There shouldn’t be any dramatic expansion in the variance over time.</a:t>
            </a:r>
          </a:p>
          <a:p>
            <a:pPr>
              <a:buFont typeface="Arial" charset="0"/>
              <a:buChar char="•"/>
            </a:pPr>
            <a:r>
              <a:rPr lang="en-US" dirty="0">
                <a:latin typeface="Calibri" pitchFamily="34" charset="0"/>
              </a:rPr>
              <a:t>A linear model should fit reasonably well (use a scatter plot to confirm)</a:t>
            </a:r>
          </a:p>
          <a:p>
            <a:pPr>
              <a:buFont typeface="Arial" charset="0"/>
              <a:buChar char="•"/>
            </a:pPr>
            <a:r>
              <a:rPr lang="en-US" dirty="0">
                <a:latin typeface="Calibri" pitchFamily="34" charset="0"/>
              </a:rPr>
              <a:t>The residuals for the linear model should be approximately normally distributed and shouldn’t have large trends in them (plot these to get a sense of whether there are problems).</a:t>
            </a:r>
          </a:p>
          <a:p>
            <a:endParaRPr lang="en-US" dirty="0">
              <a:latin typeface="Calibri" pitchFamily="34" charset="0"/>
            </a:endParaRPr>
          </a:p>
          <a:p>
            <a:r>
              <a:rPr lang="en-US" b="1" dirty="0">
                <a:latin typeface="Calibri" pitchFamily="34" charset="0"/>
              </a:rPr>
              <a:t>Procedures: </a:t>
            </a:r>
          </a:p>
          <a:p>
            <a:endParaRPr lang="en-US" dirty="0">
              <a:latin typeface="Calibri" pitchFamily="34" charset="0"/>
            </a:endParaRPr>
          </a:p>
          <a:p>
            <a:pPr>
              <a:buFont typeface="Arial" charset="0"/>
              <a:buChar char="•"/>
            </a:pPr>
            <a:r>
              <a:rPr lang="en-US" dirty="0">
                <a:latin typeface="Calibri" pitchFamily="34" charset="0"/>
              </a:rPr>
              <a:t>Calculate          (the trend)  in the normal manner.   (What are the units?)</a:t>
            </a:r>
          </a:p>
          <a:p>
            <a:pPr>
              <a:buFont typeface="Arial" charset="0"/>
              <a:buChar char="•"/>
            </a:pPr>
            <a:endParaRPr lang="en-US" dirty="0">
              <a:latin typeface="Calibri" pitchFamily="34" charset="0"/>
            </a:endParaRPr>
          </a:p>
          <a:p>
            <a:pPr>
              <a:buFont typeface="Arial" charset="0"/>
              <a:buChar char="•"/>
            </a:pPr>
            <a:endParaRPr lang="en-US" dirty="0">
              <a:latin typeface="Calibri" pitchFamily="34" charset="0"/>
            </a:endParaRPr>
          </a:p>
          <a:p>
            <a:pPr>
              <a:buFont typeface="Arial" charset="0"/>
              <a:buChar char="•"/>
            </a:pPr>
            <a:r>
              <a:rPr lang="en-US" dirty="0">
                <a:latin typeface="Calibri" pitchFamily="34" charset="0"/>
              </a:rPr>
              <a:t>Use hypothesis tests on           to see whether the trend is significantly different from 0 (i.e. no trend).</a:t>
            </a:r>
          </a:p>
          <a:p>
            <a:pPr>
              <a:buFont typeface="Arial" charset="0"/>
              <a:buChar char="•"/>
            </a:pPr>
            <a:endParaRPr lang="en-US" dirty="0">
              <a:latin typeface="Calibri" pitchFamily="34" charset="0"/>
            </a:endParaRPr>
          </a:p>
          <a:p>
            <a:pPr>
              <a:buFont typeface="Arial" charset="0"/>
              <a:buChar char="•"/>
            </a:pPr>
            <a:endParaRPr lang="en-US" dirty="0">
              <a:latin typeface="Calibri" pitchFamily="34" charset="0"/>
            </a:endParaRPr>
          </a:p>
          <a:p>
            <a:pPr>
              <a:buFont typeface="Arial" charset="0"/>
              <a:buChar char="•"/>
            </a:pPr>
            <a:r>
              <a:rPr lang="en-US" dirty="0">
                <a:latin typeface="Calibri" pitchFamily="34" charset="0"/>
              </a:rPr>
              <a:t>Use the confidence interval around the estimate of          to express the uncertainty in the trend.    </a:t>
            </a:r>
          </a:p>
        </p:txBody>
      </p:sp>
      <p:sp>
        <p:nvSpPr>
          <p:cNvPr id="4198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198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95400" y="3733800"/>
            <a:ext cx="323850" cy="409575"/>
          </a:xfrm>
          <a:prstGeom prst="rect">
            <a:avLst/>
          </a:prstGeom>
          <a:noFill/>
          <a:ln w="9525">
            <a:noFill/>
            <a:miter lim="800000"/>
            <a:headEnd/>
            <a:tailEnd/>
          </a:ln>
        </p:spPr>
      </p:pic>
      <p:pic>
        <p:nvPicPr>
          <p:cNvPr id="41988"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47950" y="4543425"/>
            <a:ext cx="323850" cy="409575"/>
          </a:xfrm>
          <a:prstGeom prst="rect">
            <a:avLst/>
          </a:prstGeom>
          <a:noFill/>
          <a:ln w="9525">
            <a:noFill/>
            <a:miter lim="800000"/>
            <a:headEnd/>
            <a:tailEnd/>
          </a:ln>
        </p:spPr>
      </p:pic>
      <p:pic>
        <p:nvPicPr>
          <p:cNvPr id="4198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62550" y="5610225"/>
            <a:ext cx="3238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25417D7-EB89-CE4D-80A3-453D58F188E7}" type="slidenum">
              <a:rPr lang="en-US" smtClean="0"/>
              <a:t>88</a:t>
            </a:fld>
            <a:endParaRPr lang="en-US"/>
          </a:p>
        </p:txBody>
      </p:sp>
    </p:spTree>
    <p:extLst>
      <p:ext uri="{BB962C8B-B14F-4D97-AF65-F5344CB8AC3E}">
        <p14:creationId xmlns:p14="http://schemas.microsoft.com/office/powerpoint/2010/main" val="210453255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152400" y="262104"/>
            <a:ext cx="8686800" cy="6186309"/>
          </a:xfrm>
          <a:prstGeom prst="rect">
            <a:avLst/>
          </a:prstGeom>
          <a:blipFill rotWithShape="1">
            <a:blip r:embed="rId2" cstate="print"/>
            <a:stretch>
              <a:fillRect l="-561" t="-493" b="-591"/>
            </a:stretch>
          </a:blipFill>
        </p:spPr>
        <p:txBody>
          <a:bodyPr/>
          <a:lstStyle/>
          <a:p>
            <a:pPr fontAlgn="auto">
              <a:spcBef>
                <a:spcPts val="0"/>
              </a:spcBef>
              <a:spcAft>
                <a:spcPts val="0"/>
              </a:spcAft>
              <a:defRPr/>
            </a:pPr>
            <a:r>
              <a:rPr lang="en-US">
                <a:noFill/>
                <a:latin typeface="+mn-lt"/>
              </a:rPr>
              <a:t> </a:t>
            </a:r>
          </a:p>
        </p:txBody>
      </p:sp>
      <p:pic>
        <p:nvPicPr>
          <p:cNvPr id="43010" name="Picture 4"/>
          <p:cNvPicPr>
            <a:picLocks noChangeAspect="1" noChangeArrowheads="1"/>
          </p:cNvPicPr>
          <p:nvPr/>
        </p:nvPicPr>
        <p:blipFill>
          <a:blip r:embed="rId3" cstate="print"/>
          <a:srcRect l="20625" t="16406" r="19376" b="18750"/>
          <a:stretch>
            <a:fillRect/>
          </a:stretch>
        </p:blipFill>
        <p:spPr bwMode="auto">
          <a:xfrm>
            <a:off x="228600" y="685800"/>
            <a:ext cx="5715000" cy="4941888"/>
          </a:xfrm>
          <a:prstGeom prst="rect">
            <a:avLst/>
          </a:prstGeom>
          <a:noFill/>
          <a:ln w="9525">
            <a:noFill/>
            <a:miter lim="800000"/>
            <a:headEnd/>
            <a:tailEnd/>
          </a:ln>
        </p:spPr>
      </p:pic>
      <p:sp>
        <p:nvSpPr>
          <p:cNvPr id="3" name="Rectangle 2"/>
          <p:cNvSpPr>
            <a:spLocks noRot="1" noChangeAspect="1" noMove="1" noResize="1" noEditPoints="1" noAdjustHandles="1" noChangeArrowheads="1" noChangeShapeType="1" noTextEdit="1"/>
          </p:cNvSpPr>
          <p:nvPr/>
        </p:nvSpPr>
        <p:spPr>
          <a:xfrm>
            <a:off x="5943600" y="2743200"/>
            <a:ext cx="3200400" cy="1224118"/>
          </a:xfrm>
          <a:prstGeom prst="rect">
            <a:avLst/>
          </a:prstGeom>
          <a:blipFill rotWithShape="1">
            <a:blip r:embed="rId4" cstate="print"/>
            <a:stretch>
              <a:fillRect b="-995"/>
            </a:stretch>
          </a:blipFill>
        </p:spPr>
        <p:txBody>
          <a:bodyPr/>
          <a:lstStyle/>
          <a:p>
            <a:pPr fontAlgn="auto">
              <a:spcBef>
                <a:spcPts val="0"/>
              </a:spcBef>
              <a:spcAft>
                <a:spcPts val="0"/>
              </a:spcAft>
              <a:defRPr/>
            </a:pPr>
            <a:r>
              <a:rPr lang="en-US">
                <a:noFill/>
                <a:latin typeface="+mn-lt"/>
              </a:rPr>
              <a:t> </a:t>
            </a:r>
          </a:p>
        </p:txBody>
      </p:sp>
      <p:sp>
        <p:nvSpPr>
          <p:cNvPr id="4" name="Slide Number Placeholder 3"/>
          <p:cNvSpPr>
            <a:spLocks noGrp="1"/>
          </p:cNvSpPr>
          <p:nvPr>
            <p:ph type="sldNum" sz="quarter" idx="12"/>
          </p:nvPr>
        </p:nvSpPr>
        <p:spPr/>
        <p:txBody>
          <a:bodyPr/>
          <a:lstStyle/>
          <a:p>
            <a:fld id="{825417D7-EB89-CE4D-80A3-453D58F188E7}" type="slidenum">
              <a:rPr lang="en-US" smtClean="0"/>
              <a:t>89</a:t>
            </a:fld>
            <a:endParaRPr lang="en-US"/>
          </a:p>
        </p:txBody>
      </p:sp>
    </p:spTree>
    <p:extLst>
      <p:ext uri="{BB962C8B-B14F-4D97-AF65-F5344CB8AC3E}">
        <p14:creationId xmlns:p14="http://schemas.microsoft.com/office/powerpoint/2010/main" val="42879722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8"/>
            <a:ext cx="8229600" cy="1143000"/>
          </a:xfrm>
        </p:spPr>
        <p:txBody>
          <a:bodyPr/>
          <a:lstStyle/>
          <a:p>
            <a:r>
              <a:rPr lang="en-US" dirty="0" smtClean="0"/>
              <a:t>Same data:  Two-sided test</a:t>
            </a:r>
            <a:endParaRPr lang="en-US" dirty="0"/>
          </a:p>
        </p:txBody>
      </p:sp>
      <p:sp>
        <p:nvSpPr>
          <p:cNvPr id="3" name="Content Placeholder 2"/>
          <p:cNvSpPr>
            <a:spLocks noGrp="1"/>
          </p:cNvSpPr>
          <p:nvPr>
            <p:ph idx="1"/>
          </p:nvPr>
        </p:nvSpPr>
        <p:spPr>
          <a:xfrm>
            <a:off x="457200" y="906093"/>
            <a:ext cx="8229600" cy="1722653"/>
          </a:xfrm>
        </p:spPr>
        <p:txBody>
          <a:bodyPr/>
          <a:lstStyle/>
          <a:p>
            <a:r>
              <a:rPr lang="en-US" dirty="0" smtClean="0"/>
              <a:t>What is the p-value?</a:t>
            </a:r>
          </a:p>
          <a:p>
            <a:pPr lvl="1"/>
            <a:r>
              <a:rPr lang="en-US" b="1" dirty="0" smtClean="0"/>
              <a:t>The p-value is the smallest significance level α that would lead us to reject the null hypothesis</a:t>
            </a:r>
            <a:endParaRPr lang="en-US" b="1" dirty="0"/>
          </a:p>
        </p:txBody>
      </p:sp>
      <p:sp>
        <p:nvSpPr>
          <p:cNvPr id="4" name="Slide Number Placeholder 3"/>
          <p:cNvSpPr>
            <a:spLocks noGrp="1"/>
          </p:cNvSpPr>
          <p:nvPr>
            <p:ph type="sldNum" sz="quarter" idx="12"/>
          </p:nvPr>
        </p:nvSpPr>
        <p:spPr/>
        <p:txBody>
          <a:bodyPr/>
          <a:lstStyle/>
          <a:p>
            <a:fld id="{825417D7-EB89-CE4D-80A3-453D58F188E7}" type="slidenum">
              <a:rPr lang="en-US" smtClean="0"/>
              <a:t>9</a:t>
            </a:fld>
            <a:endParaRPr lang="en-US"/>
          </a:p>
        </p:txBody>
      </p:sp>
      <p:cxnSp>
        <p:nvCxnSpPr>
          <p:cNvPr id="6" name="Straight Arrow Connector 5"/>
          <p:cNvCxnSpPr/>
          <p:nvPr/>
        </p:nvCxnSpPr>
        <p:spPr>
          <a:xfrm>
            <a:off x="1447092" y="5449479"/>
            <a:ext cx="6201825" cy="14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4459407" y="5405175"/>
            <a:ext cx="29553" cy="221523"/>
          </a:xfrm>
          <a:custGeom>
            <a:avLst/>
            <a:gdLst>
              <a:gd name="connsiteX0" fmla="*/ 0 w 29553"/>
              <a:gd name="connsiteY0" fmla="*/ 0 h 221523"/>
              <a:gd name="connsiteX1" fmla="*/ 14767 w 29553"/>
              <a:gd name="connsiteY1" fmla="*/ 147682 h 221523"/>
              <a:gd name="connsiteX2" fmla="*/ 29533 w 29553"/>
              <a:gd name="connsiteY2" fmla="*/ 221523 h 221523"/>
            </a:gdLst>
            <a:ahLst/>
            <a:cxnLst>
              <a:cxn ang="0">
                <a:pos x="connsiteX0" y="connsiteY0"/>
              </a:cxn>
              <a:cxn ang="0">
                <a:pos x="connsiteX1" y="connsiteY1"/>
              </a:cxn>
              <a:cxn ang="0">
                <a:pos x="connsiteX2" y="connsiteY2"/>
              </a:cxn>
            </a:cxnLst>
            <a:rect l="l" t="t" r="r" b="b"/>
            <a:pathLst>
              <a:path w="29553" h="221523">
                <a:moveTo>
                  <a:pt x="0" y="0"/>
                </a:moveTo>
                <a:cubicBezTo>
                  <a:pt x="4922" y="49227"/>
                  <a:pt x="7771" y="98706"/>
                  <a:pt x="14767" y="147682"/>
                </a:cubicBezTo>
                <a:cubicBezTo>
                  <a:pt x="30727" y="259413"/>
                  <a:pt x="29533" y="174845"/>
                  <a:pt x="29533" y="221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1550456" y="3219476"/>
            <a:ext cx="6246124" cy="1911714"/>
          </a:xfrm>
          <a:custGeom>
            <a:avLst/>
            <a:gdLst>
              <a:gd name="connsiteX0" fmla="*/ 0 w 6246124"/>
              <a:gd name="connsiteY0" fmla="*/ 1905102 h 1911714"/>
              <a:gd name="connsiteX1" fmla="*/ 147663 w 6246124"/>
              <a:gd name="connsiteY1" fmla="*/ 1890334 h 1911714"/>
              <a:gd name="connsiteX2" fmla="*/ 236260 w 6246124"/>
              <a:gd name="connsiteY2" fmla="*/ 1860797 h 1911714"/>
              <a:gd name="connsiteX3" fmla="*/ 354390 w 6246124"/>
              <a:gd name="connsiteY3" fmla="*/ 1846029 h 1911714"/>
              <a:gd name="connsiteX4" fmla="*/ 487286 w 6246124"/>
              <a:gd name="connsiteY4" fmla="*/ 1801725 h 1911714"/>
              <a:gd name="connsiteX5" fmla="*/ 575884 w 6246124"/>
              <a:gd name="connsiteY5" fmla="*/ 1772188 h 1911714"/>
              <a:gd name="connsiteX6" fmla="*/ 708780 w 6246124"/>
              <a:gd name="connsiteY6" fmla="*/ 1713115 h 1911714"/>
              <a:gd name="connsiteX7" fmla="*/ 885975 w 6246124"/>
              <a:gd name="connsiteY7" fmla="*/ 1683579 h 1911714"/>
              <a:gd name="connsiteX8" fmla="*/ 989339 w 6246124"/>
              <a:gd name="connsiteY8" fmla="*/ 1654042 h 1911714"/>
              <a:gd name="connsiteX9" fmla="*/ 1033638 w 6246124"/>
              <a:gd name="connsiteY9" fmla="*/ 1624506 h 1911714"/>
              <a:gd name="connsiteX10" fmla="*/ 1210833 w 6246124"/>
              <a:gd name="connsiteY10" fmla="*/ 1580201 h 1911714"/>
              <a:gd name="connsiteX11" fmla="*/ 1299430 w 6246124"/>
              <a:gd name="connsiteY11" fmla="*/ 1535896 h 1911714"/>
              <a:gd name="connsiteX12" fmla="*/ 1373261 w 6246124"/>
              <a:gd name="connsiteY12" fmla="*/ 1506360 h 1911714"/>
              <a:gd name="connsiteX13" fmla="*/ 1402794 w 6246124"/>
              <a:gd name="connsiteY13" fmla="*/ 1476823 h 1911714"/>
              <a:gd name="connsiteX14" fmla="*/ 1447093 w 6246124"/>
              <a:gd name="connsiteY14" fmla="*/ 1447287 h 1911714"/>
              <a:gd name="connsiteX15" fmla="*/ 1550456 w 6246124"/>
              <a:gd name="connsiteY15" fmla="*/ 1343909 h 1911714"/>
              <a:gd name="connsiteX16" fmla="*/ 1594755 w 6246124"/>
              <a:gd name="connsiteY16" fmla="*/ 1299604 h 1911714"/>
              <a:gd name="connsiteX17" fmla="*/ 1624288 w 6246124"/>
              <a:gd name="connsiteY17" fmla="*/ 1270068 h 1911714"/>
              <a:gd name="connsiteX18" fmla="*/ 1727651 w 6246124"/>
              <a:gd name="connsiteY18" fmla="*/ 1210995 h 1911714"/>
              <a:gd name="connsiteX19" fmla="*/ 1786716 w 6246124"/>
              <a:gd name="connsiteY19" fmla="*/ 1166690 h 1911714"/>
              <a:gd name="connsiteX20" fmla="*/ 1816249 w 6246124"/>
              <a:gd name="connsiteY20" fmla="*/ 1122386 h 1911714"/>
              <a:gd name="connsiteX21" fmla="*/ 1860548 w 6246124"/>
              <a:gd name="connsiteY21" fmla="*/ 1107617 h 1911714"/>
              <a:gd name="connsiteX22" fmla="*/ 1993444 w 6246124"/>
              <a:gd name="connsiteY22" fmla="*/ 974703 h 1911714"/>
              <a:gd name="connsiteX23" fmla="*/ 2052509 w 6246124"/>
              <a:gd name="connsiteY23" fmla="*/ 915630 h 1911714"/>
              <a:gd name="connsiteX24" fmla="*/ 2096808 w 6246124"/>
              <a:gd name="connsiteY24" fmla="*/ 871326 h 1911714"/>
              <a:gd name="connsiteX25" fmla="*/ 2141106 w 6246124"/>
              <a:gd name="connsiteY25" fmla="*/ 767948 h 1911714"/>
              <a:gd name="connsiteX26" fmla="*/ 2229704 w 6246124"/>
              <a:gd name="connsiteY26" fmla="*/ 679339 h 1911714"/>
              <a:gd name="connsiteX27" fmla="*/ 2288769 w 6246124"/>
              <a:gd name="connsiteY27" fmla="*/ 590729 h 1911714"/>
              <a:gd name="connsiteX28" fmla="*/ 2318301 w 6246124"/>
              <a:gd name="connsiteY28" fmla="*/ 546424 h 1911714"/>
              <a:gd name="connsiteX29" fmla="*/ 2377366 w 6246124"/>
              <a:gd name="connsiteY29" fmla="*/ 487351 h 1911714"/>
              <a:gd name="connsiteX30" fmla="*/ 2392133 w 6246124"/>
              <a:gd name="connsiteY30" fmla="*/ 443047 h 1911714"/>
              <a:gd name="connsiteX31" fmla="*/ 2451198 w 6246124"/>
              <a:gd name="connsiteY31" fmla="*/ 383974 h 1911714"/>
              <a:gd name="connsiteX32" fmla="*/ 2480730 w 6246124"/>
              <a:gd name="connsiteY32" fmla="*/ 324901 h 1911714"/>
              <a:gd name="connsiteX33" fmla="*/ 2495496 w 6246124"/>
              <a:gd name="connsiteY33" fmla="*/ 280596 h 1911714"/>
              <a:gd name="connsiteX34" fmla="*/ 2554561 w 6246124"/>
              <a:gd name="connsiteY34" fmla="*/ 221523 h 1911714"/>
              <a:gd name="connsiteX35" fmla="*/ 2628393 w 6246124"/>
              <a:gd name="connsiteY35" fmla="*/ 162450 h 1911714"/>
              <a:gd name="connsiteX36" fmla="*/ 2731756 w 6246124"/>
              <a:gd name="connsiteY36" fmla="*/ 88609 h 1911714"/>
              <a:gd name="connsiteX37" fmla="*/ 2790821 w 6246124"/>
              <a:gd name="connsiteY37" fmla="*/ 59073 h 1911714"/>
              <a:gd name="connsiteX38" fmla="*/ 2820354 w 6246124"/>
              <a:gd name="connsiteY38" fmla="*/ 29536 h 1911714"/>
              <a:gd name="connsiteX39" fmla="*/ 2879419 w 6246124"/>
              <a:gd name="connsiteY39" fmla="*/ 14768 h 1911714"/>
              <a:gd name="connsiteX40" fmla="*/ 2923718 w 6246124"/>
              <a:gd name="connsiteY40" fmla="*/ 0 h 1911714"/>
              <a:gd name="connsiteX41" fmla="*/ 3100913 w 6246124"/>
              <a:gd name="connsiteY41" fmla="*/ 44304 h 1911714"/>
              <a:gd name="connsiteX42" fmla="*/ 3159978 w 6246124"/>
              <a:gd name="connsiteY42" fmla="*/ 103377 h 1911714"/>
              <a:gd name="connsiteX43" fmla="*/ 3248575 w 6246124"/>
              <a:gd name="connsiteY43" fmla="*/ 162450 h 1911714"/>
              <a:gd name="connsiteX44" fmla="*/ 3263341 w 6246124"/>
              <a:gd name="connsiteY44" fmla="*/ 206755 h 1911714"/>
              <a:gd name="connsiteX45" fmla="*/ 3322406 w 6246124"/>
              <a:gd name="connsiteY45" fmla="*/ 280596 h 1911714"/>
              <a:gd name="connsiteX46" fmla="*/ 3337173 w 6246124"/>
              <a:gd name="connsiteY46" fmla="*/ 324901 h 1911714"/>
              <a:gd name="connsiteX47" fmla="*/ 3381471 w 6246124"/>
              <a:gd name="connsiteY47" fmla="*/ 369206 h 1911714"/>
              <a:gd name="connsiteX48" fmla="*/ 3440536 w 6246124"/>
              <a:gd name="connsiteY48" fmla="*/ 457815 h 1911714"/>
              <a:gd name="connsiteX49" fmla="*/ 3470069 w 6246124"/>
              <a:gd name="connsiteY49" fmla="*/ 502120 h 1911714"/>
              <a:gd name="connsiteX50" fmla="*/ 3499601 w 6246124"/>
              <a:gd name="connsiteY50" fmla="*/ 546424 h 1911714"/>
              <a:gd name="connsiteX51" fmla="*/ 3543900 w 6246124"/>
              <a:gd name="connsiteY51" fmla="*/ 590729 h 1911714"/>
              <a:gd name="connsiteX52" fmla="*/ 3617731 w 6246124"/>
              <a:gd name="connsiteY52" fmla="*/ 694107 h 1911714"/>
              <a:gd name="connsiteX53" fmla="*/ 3735861 w 6246124"/>
              <a:gd name="connsiteY53" fmla="*/ 753180 h 1911714"/>
              <a:gd name="connsiteX54" fmla="*/ 3898290 w 6246124"/>
              <a:gd name="connsiteY54" fmla="*/ 856557 h 1911714"/>
              <a:gd name="connsiteX55" fmla="*/ 4016420 w 6246124"/>
              <a:gd name="connsiteY55" fmla="*/ 915630 h 1911714"/>
              <a:gd name="connsiteX56" fmla="*/ 4075485 w 6246124"/>
              <a:gd name="connsiteY56" fmla="*/ 945167 h 1911714"/>
              <a:gd name="connsiteX57" fmla="*/ 4178849 w 6246124"/>
              <a:gd name="connsiteY57" fmla="*/ 1019008 h 1911714"/>
              <a:gd name="connsiteX58" fmla="*/ 4223148 w 6246124"/>
              <a:gd name="connsiteY58" fmla="*/ 1033776 h 1911714"/>
              <a:gd name="connsiteX59" fmla="*/ 4282213 w 6246124"/>
              <a:gd name="connsiteY59" fmla="*/ 1063313 h 1911714"/>
              <a:gd name="connsiteX60" fmla="*/ 4385576 w 6246124"/>
              <a:gd name="connsiteY60" fmla="*/ 1092849 h 1911714"/>
              <a:gd name="connsiteX61" fmla="*/ 4415109 w 6246124"/>
              <a:gd name="connsiteY61" fmla="*/ 1122386 h 1911714"/>
              <a:gd name="connsiteX62" fmla="*/ 4548005 w 6246124"/>
              <a:gd name="connsiteY62" fmla="*/ 1166690 h 1911714"/>
              <a:gd name="connsiteX63" fmla="*/ 4607070 w 6246124"/>
              <a:gd name="connsiteY63" fmla="*/ 1196227 h 1911714"/>
              <a:gd name="connsiteX64" fmla="*/ 4725200 w 6246124"/>
              <a:gd name="connsiteY64" fmla="*/ 1240532 h 1911714"/>
              <a:gd name="connsiteX65" fmla="*/ 4769499 w 6246124"/>
              <a:gd name="connsiteY65" fmla="*/ 1284836 h 1911714"/>
              <a:gd name="connsiteX66" fmla="*/ 4813798 w 6246124"/>
              <a:gd name="connsiteY66" fmla="*/ 1299604 h 1911714"/>
              <a:gd name="connsiteX67" fmla="*/ 4887629 w 6246124"/>
              <a:gd name="connsiteY67" fmla="*/ 1329141 h 1911714"/>
              <a:gd name="connsiteX68" fmla="*/ 4961460 w 6246124"/>
              <a:gd name="connsiteY68" fmla="*/ 1343909 h 1911714"/>
              <a:gd name="connsiteX69" fmla="*/ 5005759 w 6246124"/>
              <a:gd name="connsiteY69" fmla="*/ 1358677 h 1911714"/>
              <a:gd name="connsiteX70" fmla="*/ 5094356 w 6246124"/>
              <a:gd name="connsiteY70" fmla="*/ 1432519 h 1911714"/>
              <a:gd name="connsiteX71" fmla="*/ 5123889 w 6246124"/>
              <a:gd name="connsiteY71" fmla="*/ 1462055 h 1911714"/>
              <a:gd name="connsiteX72" fmla="*/ 5242019 w 6246124"/>
              <a:gd name="connsiteY72" fmla="*/ 1521128 h 1911714"/>
              <a:gd name="connsiteX73" fmla="*/ 5271551 w 6246124"/>
              <a:gd name="connsiteY73" fmla="*/ 1550665 h 1911714"/>
              <a:gd name="connsiteX74" fmla="*/ 5360149 w 6246124"/>
              <a:gd name="connsiteY74" fmla="*/ 1609737 h 1911714"/>
              <a:gd name="connsiteX75" fmla="*/ 5404448 w 6246124"/>
              <a:gd name="connsiteY75" fmla="*/ 1654042 h 1911714"/>
              <a:gd name="connsiteX76" fmla="*/ 5507811 w 6246124"/>
              <a:gd name="connsiteY76" fmla="*/ 1727883 h 1911714"/>
              <a:gd name="connsiteX77" fmla="*/ 5537344 w 6246124"/>
              <a:gd name="connsiteY77" fmla="*/ 1757420 h 1911714"/>
              <a:gd name="connsiteX78" fmla="*/ 5611175 w 6246124"/>
              <a:gd name="connsiteY78" fmla="*/ 1786956 h 1911714"/>
              <a:gd name="connsiteX79" fmla="*/ 5758838 w 6246124"/>
              <a:gd name="connsiteY79" fmla="*/ 1846029 h 1911714"/>
              <a:gd name="connsiteX80" fmla="*/ 5788370 w 6246124"/>
              <a:gd name="connsiteY80" fmla="*/ 1875566 h 1911714"/>
              <a:gd name="connsiteX81" fmla="*/ 6246124 w 6246124"/>
              <a:gd name="connsiteY81" fmla="*/ 1905102 h 19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46124" h="1911714">
                <a:moveTo>
                  <a:pt x="0" y="1905102"/>
                </a:moveTo>
                <a:cubicBezTo>
                  <a:pt x="49221" y="1900179"/>
                  <a:pt x="99044" y="1899451"/>
                  <a:pt x="147663" y="1890334"/>
                </a:cubicBezTo>
                <a:cubicBezTo>
                  <a:pt x="178260" y="1884596"/>
                  <a:pt x="205821" y="1867321"/>
                  <a:pt x="236260" y="1860797"/>
                </a:cubicBezTo>
                <a:cubicBezTo>
                  <a:pt x="275062" y="1852481"/>
                  <a:pt x="315013" y="1850952"/>
                  <a:pt x="354390" y="1846029"/>
                </a:cubicBezTo>
                <a:lnTo>
                  <a:pt x="487286" y="1801725"/>
                </a:lnTo>
                <a:cubicBezTo>
                  <a:pt x="516819" y="1791879"/>
                  <a:pt x="549983" y="1789458"/>
                  <a:pt x="575884" y="1772188"/>
                </a:cubicBezTo>
                <a:cubicBezTo>
                  <a:pt x="634060" y="1733399"/>
                  <a:pt x="624437" y="1734203"/>
                  <a:pt x="708780" y="1713115"/>
                </a:cubicBezTo>
                <a:cubicBezTo>
                  <a:pt x="806343" y="1688721"/>
                  <a:pt x="747707" y="1700865"/>
                  <a:pt x="885975" y="1683579"/>
                </a:cubicBezTo>
                <a:cubicBezTo>
                  <a:pt x="904896" y="1678848"/>
                  <a:pt x="968158" y="1664634"/>
                  <a:pt x="989339" y="1654042"/>
                </a:cubicBezTo>
                <a:cubicBezTo>
                  <a:pt x="1005213" y="1646104"/>
                  <a:pt x="1017420" y="1631715"/>
                  <a:pt x="1033638" y="1624506"/>
                </a:cubicBezTo>
                <a:cubicBezTo>
                  <a:pt x="1103842" y="1593300"/>
                  <a:pt x="1136536" y="1592585"/>
                  <a:pt x="1210833" y="1580201"/>
                </a:cubicBezTo>
                <a:cubicBezTo>
                  <a:pt x="1240365" y="1565433"/>
                  <a:pt x="1269371" y="1549561"/>
                  <a:pt x="1299430" y="1535896"/>
                </a:cubicBezTo>
                <a:cubicBezTo>
                  <a:pt x="1323560" y="1524926"/>
                  <a:pt x="1350248" y="1519512"/>
                  <a:pt x="1373261" y="1506360"/>
                </a:cubicBezTo>
                <a:cubicBezTo>
                  <a:pt x="1385349" y="1499452"/>
                  <a:pt x="1391923" y="1485521"/>
                  <a:pt x="1402794" y="1476823"/>
                </a:cubicBezTo>
                <a:cubicBezTo>
                  <a:pt x="1416652" y="1465735"/>
                  <a:pt x="1433737" y="1458975"/>
                  <a:pt x="1447093" y="1447287"/>
                </a:cubicBezTo>
                <a:cubicBezTo>
                  <a:pt x="1447124" y="1447260"/>
                  <a:pt x="1529772" y="1364596"/>
                  <a:pt x="1550456" y="1343909"/>
                </a:cubicBezTo>
                <a:lnTo>
                  <a:pt x="1594755" y="1299604"/>
                </a:lnTo>
                <a:cubicBezTo>
                  <a:pt x="1604599" y="1289759"/>
                  <a:pt x="1611835" y="1276295"/>
                  <a:pt x="1624288" y="1270068"/>
                </a:cubicBezTo>
                <a:cubicBezTo>
                  <a:pt x="1681974" y="1241222"/>
                  <a:pt x="1678948" y="1245788"/>
                  <a:pt x="1727651" y="1210995"/>
                </a:cubicBezTo>
                <a:cubicBezTo>
                  <a:pt x="1747677" y="1196688"/>
                  <a:pt x="1769314" y="1184094"/>
                  <a:pt x="1786716" y="1166690"/>
                </a:cubicBezTo>
                <a:cubicBezTo>
                  <a:pt x="1799265" y="1154139"/>
                  <a:pt x="1802391" y="1133474"/>
                  <a:pt x="1816249" y="1122386"/>
                </a:cubicBezTo>
                <a:cubicBezTo>
                  <a:pt x="1828403" y="1112662"/>
                  <a:pt x="1845782" y="1112540"/>
                  <a:pt x="1860548" y="1107617"/>
                </a:cubicBezTo>
                <a:lnTo>
                  <a:pt x="1993444" y="974703"/>
                </a:lnTo>
                <a:lnTo>
                  <a:pt x="2052509" y="915630"/>
                </a:lnTo>
                <a:lnTo>
                  <a:pt x="2096808" y="871326"/>
                </a:lnTo>
                <a:cubicBezTo>
                  <a:pt x="2107475" y="839319"/>
                  <a:pt x="2120253" y="794018"/>
                  <a:pt x="2141106" y="767948"/>
                </a:cubicBezTo>
                <a:cubicBezTo>
                  <a:pt x="2167196" y="735331"/>
                  <a:pt x="2206537" y="714094"/>
                  <a:pt x="2229704" y="679339"/>
                </a:cubicBezTo>
                <a:lnTo>
                  <a:pt x="2288769" y="590729"/>
                </a:lnTo>
                <a:cubicBezTo>
                  <a:pt x="2298613" y="575961"/>
                  <a:pt x="2305752" y="558975"/>
                  <a:pt x="2318301" y="546424"/>
                </a:cubicBezTo>
                <a:lnTo>
                  <a:pt x="2377366" y="487351"/>
                </a:lnTo>
                <a:cubicBezTo>
                  <a:pt x="2382288" y="472583"/>
                  <a:pt x="2383086" y="455715"/>
                  <a:pt x="2392133" y="443047"/>
                </a:cubicBezTo>
                <a:cubicBezTo>
                  <a:pt x="2408317" y="420387"/>
                  <a:pt x="2451198" y="383974"/>
                  <a:pt x="2451198" y="383974"/>
                </a:cubicBezTo>
                <a:cubicBezTo>
                  <a:pt x="2461042" y="364283"/>
                  <a:pt x="2472059" y="345136"/>
                  <a:pt x="2480730" y="324901"/>
                </a:cubicBezTo>
                <a:cubicBezTo>
                  <a:pt x="2486861" y="310592"/>
                  <a:pt x="2486449" y="293264"/>
                  <a:pt x="2495496" y="280596"/>
                </a:cubicBezTo>
                <a:cubicBezTo>
                  <a:pt x="2511679" y="257936"/>
                  <a:pt x="2534873" y="241214"/>
                  <a:pt x="2554561" y="221523"/>
                </a:cubicBezTo>
                <a:cubicBezTo>
                  <a:pt x="2603944" y="172133"/>
                  <a:pt x="2563203" y="209021"/>
                  <a:pt x="2628393" y="162450"/>
                </a:cubicBezTo>
                <a:cubicBezTo>
                  <a:pt x="2660068" y="139822"/>
                  <a:pt x="2696970" y="108489"/>
                  <a:pt x="2731756" y="88609"/>
                </a:cubicBezTo>
                <a:cubicBezTo>
                  <a:pt x="2750868" y="77686"/>
                  <a:pt x="2771133" y="68918"/>
                  <a:pt x="2790821" y="59073"/>
                </a:cubicBezTo>
                <a:cubicBezTo>
                  <a:pt x="2800665" y="49227"/>
                  <a:pt x="2807901" y="35763"/>
                  <a:pt x="2820354" y="29536"/>
                </a:cubicBezTo>
                <a:cubicBezTo>
                  <a:pt x="2838505" y="20459"/>
                  <a:pt x="2859906" y="20344"/>
                  <a:pt x="2879419" y="14768"/>
                </a:cubicBezTo>
                <a:cubicBezTo>
                  <a:pt x="2894385" y="10491"/>
                  <a:pt x="2908952" y="4923"/>
                  <a:pt x="2923718" y="0"/>
                </a:cubicBezTo>
                <a:cubicBezTo>
                  <a:pt x="2995504" y="8974"/>
                  <a:pt x="3044179" y="1748"/>
                  <a:pt x="3100913" y="44304"/>
                </a:cubicBezTo>
                <a:cubicBezTo>
                  <a:pt x="3123188" y="61013"/>
                  <a:pt x="3136810" y="87930"/>
                  <a:pt x="3159978" y="103377"/>
                </a:cubicBezTo>
                <a:lnTo>
                  <a:pt x="3248575" y="162450"/>
                </a:lnTo>
                <a:cubicBezTo>
                  <a:pt x="3253497" y="177218"/>
                  <a:pt x="3255333" y="193406"/>
                  <a:pt x="3263341" y="206755"/>
                </a:cubicBezTo>
                <a:cubicBezTo>
                  <a:pt x="3345756" y="344131"/>
                  <a:pt x="3233736" y="103233"/>
                  <a:pt x="3322406" y="280596"/>
                </a:cubicBezTo>
                <a:cubicBezTo>
                  <a:pt x="3329367" y="294520"/>
                  <a:pt x="3328539" y="311948"/>
                  <a:pt x="3337173" y="324901"/>
                </a:cubicBezTo>
                <a:cubicBezTo>
                  <a:pt x="3348756" y="342278"/>
                  <a:pt x="3368651" y="352720"/>
                  <a:pt x="3381471" y="369206"/>
                </a:cubicBezTo>
                <a:cubicBezTo>
                  <a:pt x="3403262" y="397227"/>
                  <a:pt x="3420848" y="428279"/>
                  <a:pt x="3440536" y="457815"/>
                </a:cubicBezTo>
                <a:lnTo>
                  <a:pt x="3470069" y="502120"/>
                </a:lnTo>
                <a:cubicBezTo>
                  <a:pt x="3479913" y="516888"/>
                  <a:pt x="3487052" y="533873"/>
                  <a:pt x="3499601" y="546424"/>
                </a:cubicBezTo>
                <a:cubicBezTo>
                  <a:pt x="3514367" y="561192"/>
                  <a:pt x="3531762" y="573734"/>
                  <a:pt x="3543900" y="590729"/>
                </a:cubicBezTo>
                <a:cubicBezTo>
                  <a:pt x="3583261" y="645842"/>
                  <a:pt x="3557403" y="655711"/>
                  <a:pt x="3617731" y="694107"/>
                </a:cubicBezTo>
                <a:cubicBezTo>
                  <a:pt x="3654872" y="717746"/>
                  <a:pt x="3704732" y="722047"/>
                  <a:pt x="3735861" y="753180"/>
                </a:cubicBezTo>
                <a:cubicBezTo>
                  <a:pt x="3811289" y="828617"/>
                  <a:pt x="3761481" y="788143"/>
                  <a:pt x="3898290" y="856557"/>
                </a:cubicBezTo>
                <a:lnTo>
                  <a:pt x="4016420" y="915630"/>
                </a:lnTo>
                <a:cubicBezTo>
                  <a:pt x="4036108" y="925476"/>
                  <a:pt x="4059920" y="929601"/>
                  <a:pt x="4075485" y="945167"/>
                </a:cubicBezTo>
                <a:cubicBezTo>
                  <a:pt x="4116990" y="986676"/>
                  <a:pt x="4110236" y="984697"/>
                  <a:pt x="4178849" y="1019008"/>
                </a:cubicBezTo>
                <a:cubicBezTo>
                  <a:pt x="4192771" y="1025970"/>
                  <a:pt x="4208842" y="1027644"/>
                  <a:pt x="4223148" y="1033776"/>
                </a:cubicBezTo>
                <a:cubicBezTo>
                  <a:pt x="4243381" y="1042448"/>
                  <a:pt x="4261980" y="1054641"/>
                  <a:pt x="4282213" y="1063313"/>
                </a:cubicBezTo>
                <a:cubicBezTo>
                  <a:pt x="4311870" y="1076025"/>
                  <a:pt x="4355603" y="1085355"/>
                  <a:pt x="4385576" y="1092849"/>
                </a:cubicBezTo>
                <a:cubicBezTo>
                  <a:pt x="4395420" y="1102695"/>
                  <a:pt x="4403021" y="1115478"/>
                  <a:pt x="4415109" y="1122386"/>
                </a:cubicBezTo>
                <a:cubicBezTo>
                  <a:pt x="4458356" y="1147102"/>
                  <a:pt x="4501068" y="1154954"/>
                  <a:pt x="4548005" y="1166690"/>
                </a:cubicBezTo>
                <a:cubicBezTo>
                  <a:pt x="4567693" y="1176536"/>
                  <a:pt x="4586459" y="1188497"/>
                  <a:pt x="4607070" y="1196227"/>
                </a:cubicBezTo>
                <a:cubicBezTo>
                  <a:pt x="4672162" y="1220640"/>
                  <a:pt x="4664610" y="1197248"/>
                  <a:pt x="4725200" y="1240532"/>
                </a:cubicBezTo>
                <a:cubicBezTo>
                  <a:pt x="4742193" y="1252672"/>
                  <a:pt x="4752123" y="1273251"/>
                  <a:pt x="4769499" y="1284836"/>
                </a:cubicBezTo>
                <a:cubicBezTo>
                  <a:pt x="4782450" y="1293471"/>
                  <a:pt x="4799224" y="1294138"/>
                  <a:pt x="4813798" y="1299604"/>
                </a:cubicBezTo>
                <a:cubicBezTo>
                  <a:pt x="4838617" y="1308912"/>
                  <a:pt x="4862240" y="1321523"/>
                  <a:pt x="4887629" y="1329141"/>
                </a:cubicBezTo>
                <a:cubicBezTo>
                  <a:pt x="4911668" y="1336354"/>
                  <a:pt x="4937112" y="1337821"/>
                  <a:pt x="4961460" y="1343909"/>
                </a:cubicBezTo>
                <a:cubicBezTo>
                  <a:pt x="4976560" y="1347685"/>
                  <a:pt x="4990993" y="1353754"/>
                  <a:pt x="5005759" y="1358677"/>
                </a:cubicBezTo>
                <a:cubicBezTo>
                  <a:pt x="5110983" y="1463915"/>
                  <a:pt x="4991572" y="1350280"/>
                  <a:pt x="5094356" y="1432519"/>
                </a:cubicBezTo>
                <a:cubicBezTo>
                  <a:pt x="5105227" y="1441217"/>
                  <a:pt x="5111951" y="1454891"/>
                  <a:pt x="5123889" y="1462055"/>
                </a:cubicBezTo>
                <a:cubicBezTo>
                  <a:pt x="5161639" y="1484708"/>
                  <a:pt x="5242019" y="1521128"/>
                  <a:pt x="5242019" y="1521128"/>
                </a:cubicBezTo>
                <a:cubicBezTo>
                  <a:pt x="5251863" y="1530974"/>
                  <a:pt x="5260413" y="1542311"/>
                  <a:pt x="5271551" y="1550665"/>
                </a:cubicBezTo>
                <a:cubicBezTo>
                  <a:pt x="5299946" y="1571964"/>
                  <a:pt x="5335052" y="1584636"/>
                  <a:pt x="5360149" y="1609737"/>
                </a:cubicBezTo>
                <a:cubicBezTo>
                  <a:pt x="5374915" y="1624505"/>
                  <a:pt x="5388592" y="1640450"/>
                  <a:pt x="5404448" y="1654042"/>
                </a:cubicBezTo>
                <a:cubicBezTo>
                  <a:pt x="5549952" y="1778777"/>
                  <a:pt x="5390943" y="1634375"/>
                  <a:pt x="5507811" y="1727883"/>
                </a:cubicBezTo>
                <a:cubicBezTo>
                  <a:pt x="5518682" y="1736581"/>
                  <a:pt x="5525256" y="1750512"/>
                  <a:pt x="5537344" y="1757420"/>
                </a:cubicBezTo>
                <a:cubicBezTo>
                  <a:pt x="5560357" y="1770572"/>
                  <a:pt x="5586954" y="1776189"/>
                  <a:pt x="5611175" y="1786956"/>
                </a:cubicBezTo>
                <a:cubicBezTo>
                  <a:pt x="5741540" y="1844904"/>
                  <a:pt x="5587901" y="1789043"/>
                  <a:pt x="5758838" y="1846029"/>
                </a:cubicBezTo>
                <a:cubicBezTo>
                  <a:pt x="5768682" y="1855875"/>
                  <a:pt x="5775443" y="1870395"/>
                  <a:pt x="5788370" y="1875566"/>
                </a:cubicBezTo>
                <a:cubicBezTo>
                  <a:pt x="5930840" y="1932562"/>
                  <a:pt x="6104346" y="1905102"/>
                  <a:pt x="6246124" y="190510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96580" y="5202638"/>
            <a:ext cx="738312" cy="523220"/>
          </a:xfrm>
          <a:prstGeom prst="rect">
            <a:avLst/>
          </a:prstGeom>
          <a:noFill/>
        </p:spPr>
        <p:txBody>
          <a:bodyPr wrap="square" rtlCol="0">
            <a:spAutoFit/>
          </a:bodyPr>
          <a:lstStyle/>
          <a:p>
            <a:r>
              <a:rPr lang="en-US" sz="2800" dirty="0" smtClean="0"/>
              <a:t>z</a:t>
            </a:r>
            <a:endParaRPr lang="en-US" sz="2800" dirty="0"/>
          </a:p>
        </p:txBody>
      </p:sp>
      <p:sp>
        <p:nvSpPr>
          <p:cNvPr id="10" name="TextBox 9"/>
          <p:cNvSpPr txBox="1"/>
          <p:nvPr/>
        </p:nvSpPr>
        <p:spPr>
          <a:xfrm>
            <a:off x="4274937" y="5509051"/>
            <a:ext cx="738312" cy="523220"/>
          </a:xfrm>
          <a:prstGeom prst="rect">
            <a:avLst/>
          </a:prstGeom>
          <a:noFill/>
        </p:spPr>
        <p:txBody>
          <a:bodyPr wrap="square" rtlCol="0">
            <a:spAutoFit/>
          </a:bodyPr>
          <a:lstStyle/>
          <a:p>
            <a:r>
              <a:rPr lang="en-US" sz="2800" dirty="0" smtClean="0"/>
              <a:t>0</a:t>
            </a:r>
            <a:endParaRPr lang="en-US" sz="2800" dirty="0"/>
          </a:p>
        </p:txBody>
      </p:sp>
      <p:sp>
        <p:nvSpPr>
          <p:cNvPr id="11" name="TextBox 10"/>
          <p:cNvSpPr txBox="1"/>
          <p:nvPr/>
        </p:nvSpPr>
        <p:spPr>
          <a:xfrm>
            <a:off x="6039241" y="5464248"/>
            <a:ext cx="1080951" cy="523220"/>
          </a:xfrm>
          <a:prstGeom prst="rect">
            <a:avLst/>
          </a:prstGeom>
          <a:noFill/>
        </p:spPr>
        <p:txBody>
          <a:bodyPr wrap="square" rtlCol="0">
            <a:spAutoFit/>
          </a:bodyPr>
          <a:lstStyle/>
          <a:p>
            <a:r>
              <a:rPr lang="en-US" sz="2800" dirty="0" smtClean="0"/>
              <a:t>1.6</a:t>
            </a:r>
            <a:endParaRPr lang="en-US" sz="2800" dirty="0"/>
          </a:p>
        </p:txBody>
      </p:sp>
      <p:sp>
        <p:nvSpPr>
          <p:cNvPr id="12" name="TextBox 11"/>
          <p:cNvSpPr txBox="1"/>
          <p:nvPr/>
        </p:nvSpPr>
        <p:spPr>
          <a:xfrm>
            <a:off x="2128061" y="5509051"/>
            <a:ext cx="1080951" cy="523220"/>
          </a:xfrm>
          <a:prstGeom prst="rect">
            <a:avLst/>
          </a:prstGeom>
          <a:noFill/>
        </p:spPr>
        <p:txBody>
          <a:bodyPr wrap="square" rtlCol="0">
            <a:spAutoFit/>
          </a:bodyPr>
          <a:lstStyle/>
          <a:p>
            <a:r>
              <a:rPr lang="en-US" sz="2800" dirty="0" smtClean="0"/>
              <a:t>-1.6</a:t>
            </a:r>
            <a:endParaRPr lang="en-US" sz="2800" dirty="0"/>
          </a:p>
        </p:txBody>
      </p:sp>
      <p:cxnSp>
        <p:nvCxnSpPr>
          <p:cNvPr id="14" name="Straight Connector 13"/>
          <p:cNvCxnSpPr/>
          <p:nvPr/>
        </p:nvCxnSpPr>
        <p:spPr>
          <a:xfrm>
            <a:off x="6922356"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7200" y="2367136"/>
            <a:ext cx="1287528" cy="523220"/>
          </a:xfrm>
          <a:prstGeom prst="rect">
            <a:avLst/>
          </a:prstGeom>
          <a:noFill/>
        </p:spPr>
        <p:txBody>
          <a:bodyPr wrap="square" rtlCol="0">
            <a:spAutoFit/>
          </a:bodyPr>
          <a:lstStyle/>
          <a:p>
            <a:r>
              <a:rPr lang="en-US" sz="2800" dirty="0"/>
              <a:t>α</a:t>
            </a:r>
            <a:r>
              <a:rPr lang="en-US" sz="2800" dirty="0" smtClean="0"/>
              <a:t>=0.05</a:t>
            </a:r>
            <a:endParaRPr lang="en-US" sz="2800" dirty="0"/>
          </a:p>
        </p:txBody>
      </p:sp>
      <p:cxnSp>
        <p:nvCxnSpPr>
          <p:cNvPr id="17" name="Straight Connector 16"/>
          <p:cNvCxnSpPr/>
          <p:nvPr/>
        </p:nvCxnSpPr>
        <p:spPr>
          <a:xfrm>
            <a:off x="2113294" y="3635022"/>
            <a:ext cx="14766" cy="1829226"/>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757069" y="5449479"/>
            <a:ext cx="1080951" cy="523220"/>
          </a:xfrm>
          <a:prstGeom prst="rect">
            <a:avLst/>
          </a:prstGeom>
          <a:noFill/>
        </p:spPr>
        <p:txBody>
          <a:bodyPr wrap="square" rtlCol="0">
            <a:spAutoFit/>
          </a:bodyPr>
          <a:lstStyle/>
          <a:p>
            <a:r>
              <a:rPr lang="en-US" sz="2800" dirty="0" smtClean="0"/>
              <a:t>1.96</a:t>
            </a:r>
            <a:endParaRPr lang="en-US" sz="2800" dirty="0"/>
          </a:p>
        </p:txBody>
      </p:sp>
      <p:sp>
        <p:nvSpPr>
          <p:cNvPr id="19" name="TextBox 18"/>
          <p:cNvSpPr txBox="1"/>
          <p:nvPr/>
        </p:nvSpPr>
        <p:spPr>
          <a:xfrm>
            <a:off x="6966654" y="3212454"/>
            <a:ext cx="1497267" cy="1815882"/>
          </a:xfrm>
          <a:prstGeom prst="rect">
            <a:avLst/>
          </a:prstGeom>
          <a:noFill/>
        </p:spPr>
        <p:txBody>
          <a:bodyPr wrap="square" rtlCol="0">
            <a:spAutoFit/>
          </a:bodyPr>
          <a:lstStyle/>
          <a:p>
            <a:r>
              <a:rPr lang="en-US" sz="2800" dirty="0" smtClean="0"/>
              <a:t>Cut-off lines drawn at α/2</a:t>
            </a:r>
            <a:endParaRPr lang="en-US" sz="2800" dirty="0"/>
          </a:p>
        </p:txBody>
      </p:sp>
      <p:cxnSp>
        <p:nvCxnSpPr>
          <p:cNvPr id="13" name="Straight Connector 12"/>
          <p:cNvCxnSpPr/>
          <p:nvPr/>
        </p:nvCxnSpPr>
        <p:spPr>
          <a:xfrm flipH="1">
            <a:off x="6706739" y="3027489"/>
            <a:ext cx="23658" cy="24815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054686" y="2534725"/>
            <a:ext cx="4089314" cy="954107"/>
          </a:xfrm>
          <a:prstGeom prst="rect">
            <a:avLst/>
          </a:prstGeom>
          <a:noFill/>
        </p:spPr>
        <p:txBody>
          <a:bodyPr wrap="square" rtlCol="0">
            <a:spAutoFit/>
          </a:bodyPr>
          <a:lstStyle/>
          <a:p>
            <a:r>
              <a:rPr lang="en-US" sz="2800" dirty="0" smtClean="0"/>
              <a:t>My test statistic</a:t>
            </a:r>
            <a:endParaRPr lang="en-US" sz="2800" dirty="0"/>
          </a:p>
          <a:p>
            <a:r>
              <a:rPr lang="en-US" sz="2800" dirty="0" smtClean="0"/>
              <a:t>  </a:t>
            </a:r>
            <a:endParaRPr lang="en-US" sz="2800" dirty="0"/>
          </a:p>
        </p:txBody>
      </p:sp>
      <p:sp>
        <p:nvSpPr>
          <p:cNvPr id="20" name="TextBox 19"/>
          <p:cNvSpPr txBox="1"/>
          <p:nvPr/>
        </p:nvSpPr>
        <p:spPr>
          <a:xfrm>
            <a:off x="6367113" y="5878258"/>
            <a:ext cx="1080951" cy="523220"/>
          </a:xfrm>
          <a:prstGeom prst="rect">
            <a:avLst/>
          </a:prstGeom>
          <a:noFill/>
        </p:spPr>
        <p:txBody>
          <a:bodyPr wrap="square" rtlCol="0">
            <a:spAutoFit/>
          </a:bodyPr>
          <a:lstStyle/>
          <a:p>
            <a:r>
              <a:rPr lang="en-US" sz="2800" dirty="0" smtClean="0"/>
              <a:t>1.92</a:t>
            </a:r>
            <a:endParaRPr lang="en-US" sz="2800" dirty="0"/>
          </a:p>
        </p:txBody>
      </p:sp>
      <p:cxnSp>
        <p:nvCxnSpPr>
          <p:cNvPr id="15" name="Straight Arrow Connector 14"/>
          <p:cNvCxnSpPr/>
          <p:nvPr/>
        </p:nvCxnSpPr>
        <p:spPr>
          <a:xfrm flipV="1">
            <a:off x="6706739" y="5509051"/>
            <a:ext cx="0" cy="4784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06727" y="6289346"/>
            <a:ext cx="6550341" cy="461665"/>
          </a:xfrm>
          <a:prstGeom prst="rect">
            <a:avLst/>
          </a:prstGeom>
          <a:noFill/>
        </p:spPr>
        <p:txBody>
          <a:bodyPr wrap="square" rtlCol="0">
            <a:spAutoFit/>
          </a:bodyPr>
          <a:lstStyle/>
          <a:p>
            <a:r>
              <a:rPr lang="en-US" sz="2400" dirty="0" smtClean="0"/>
              <a:t>Now we don’t reject the null!  What is the p-value?</a:t>
            </a:r>
            <a:endParaRPr lang="en-US" sz="2400" dirty="0"/>
          </a:p>
        </p:txBody>
      </p:sp>
    </p:spTree>
    <p:extLst>
      <p:ext uri="{BB962C8B-B14F-4D97-AF65-F5344CB8AC3E}">
        <p14:creationId xmlns:p14="http://schemas.microsoft.com/office/powerpoint/2010/main" val="17414042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152400" y="262104"/>
            <a:ext cx="8686800" cy="6186309"/>
          </a:xfrm>
          <a:prstGeom prst="rect">
            <a:avLst/>
          </a:prstGeom>
          <a:blipFill rotWithShape="1">
            <a:blip r:embed="rId3" cstate="print"/>
            <a:stretch>
              <a:fillRect l="-561" t="-493" b="-591"/>
            </a:stretch>
          </a:blipFill>
        </p:spPr>
        <p:txBody>
          <a:bodyPr/>
          <a:lstStyle/>
          <a:p>
            <a:pPr fontAlgn="auto">
              <a:spcBef>
                <a:spcPts val="0"/>
              </a:spcBef>
              <a:spcAft>
                <a:spcPts val="0"/>
              </a:spcAft>
              <a:defRPr/>
            </a:pPr>
            <a:r>
              <a:rPr lang="en-US">
                <a:noFill/>
                <a:latin typeface="+mn-lt"/>
              </a:rPr>
              <a:t> </a:t>
            </a:r>
          </a:p>
        </p:txBody>
      </p:sp>
      <p:pic>
        <p:nvPicPr>
          <p:cNvPr id="43010" name="Picture 4"/>
          <p:cNvPicPr>
            <a:picLocks noChangeAspect="1" noChangeArrowheads="1"/>
          </p:cNvPicPr>
          <p:nvPr/>
        </p:nvPicPr>
        <p:blipFill rotWithShape="1">
          <a:blip r:embed="rId4" cstate="print"/>
          <a:srcRect l="20625" t="70023" r="52475" b="18750"/>
          <a:stretch/>
        </p:blipFill>
        <p:spPr bwMode="auto">
          <a:xfrm>
            <a:off x="380999" y="1295400"/>
            <a:ext cx="6388921" cy="2133600"/>
          </a:xfrm>
          <a:prstGeom prst="rect">
            <a:avLst/>
          </a:prstGeom>
          <a:noFill/>
          <a:ln w="9525">
            <a:noFill/>
            <a:miter lim="800000"/>
            <a:headEnd/>
            <a:tailEnd/>
          </a:ln>
        </p:spPr>
      </p:pic>
      <p:sp>
        <p:nvSpPr>
          <p:cNvPr id="3" name="Rectangle 2"/>
          <p:cNvSpPr>
            <a:spLocks noRot="1" noChangeAspect="1" noMove="1" noResize="1" noEditPoints="1" noAdjustHandles="1" noChangeArrowheads="1" noChangeShapeType="1" noTextEdit="1"/>
          </p:cNvSpPr>
          <p:nvPr/>
        </p:nvSpPr>
        <p:spPr>
          <a:xfrm>
            <a:off x="5943600" y="2743200"/>
            <a:ext cx="3200400" cy="1224118"/>
          </a:xfrm>
          <a:prstGeom prst="rect">
            <a:avLst/>
          </a:prstGeom>
          <a:blipFill rotWithShape="1">
            <a:blip r:embed="rId5" cstate="print"/>
            <a:stretch>
              <a:fillRect b="-995"/>
            </a:stretch>
          </a:blipFill>
        </p:spPr>
        <p:txBody>
          <a:bodyPr/>
          <a:lstStyle/>
          <a:p>
            <a:pPr fontAlgn="auto">
              <a:spcBef>
                <a:spcPts val="0"/>
              </a:spcBef>
              <a:spcAft>
                <a:spcPts val="0"/>
              </a:spcAft>
              <a:defRPr/>
            </a:pPr>
            <a:r>
              <a:rPr lang="en-US">
                <a:noFill/>
                <a:latin typeface="+mn-lt"/>
              </a:rPr>
              <a:t> </a:t>
            </a:r>
          </a:p>
        </p:txBody>
      </p:sp>
      <p:cxnSp>
        <p:nvCxnSpPr>
          <p:cNvPr id="5" name="Straight Arrow Connector 4"/>
          <p:cNvCxnSpPr/>
          <p:nvPr/>
        </p:nvCxnSpPr>
        <p:spPr>
          <a:xfrm flipH="1">
            <a:off x="1752600" y="838200"/>
            <a:ext cx="533400" cy="838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514600" y="838200"/>
            <a:ext cx="4572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09800" y="577334"/>
            <a:ext cx="5410200" cy="369332"/>
          </a:xfrm>
          <a:prstGeom prst="rect">
            <a:avLst/>
          </a:prstGeom>
          <a:noFill/>
        </p:spPr>
        <p:txBody>
          <a:bodyPr wrap="square" rtlCol="0">
            <a:spAutoFit/>
          </a:bodyPr>
          <a:lstStyle/>
          <a:p>
            <a:r>
              <a:rPr lang="en-US" dirty="0" smtClean="0"/>
              <a:t>Coefficients of the regression, starting from highest</a:t>
            </a:r>
            <a:endParaRPr lang="en-US" dirty="0"/>
          </a:p>
        </p:txBody>
      </p:sp>
      <p:cxnSp>
        <p:nvCxnSpPr>
          <p:cNvPr id="10" name="Straight Arrow Connector 9"/>
          <p:cNvCxnSpPr/>
          <p:nvPr/>
        </p:nvCxnSpPr>
        <p:spPr>
          <a:xfrm flipH="1">
            <a:off x="2752725" y="1143000"/>
            <a:ext cx="676275"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946666"/>
            <a:ext cx="4876800" cy="369332"/>
          </a:xfrm>
          <a:prstGeom prst="rect">
            <a:avLst/>
          </a:prstGeom>
          <a:noFill/>
        </p:spPr>
        <p:txBody>
          <a:bodyPr wrap="square" rtlCol="0">
            <a:spAutoFit/>
          </a:bodyPr>
          <a:lstStyle/>
          <a:p>
            <a:r>
              <a:rPr lang="en-US" dirty="0" smtClean="0"/>
              <a:t>Standard error of each of those coefficients</a:t>
            </a:r>
            <a:endParaRPr lang="en-US" dirty="0"/>
          </a:p>
        </p:txBody>
      </p:sp>
      <p:cxnSp>
        <p:nvCxnSpPr>
          <p:cNvPr id="13" name="Straight Arrow Connector 12"/>
          <p:cNvCxnSpPr/>
          <p:nvPr/>
        </p:nvCxnSpPr>
        <p:spPr>
          <a:xfrm flipV="1">
            <a:off x="762000" y="2286000"/>
            <a:ext cx="762000" cy="16813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0999" y="3967318"/>
            <a:ext cx="2057401" cy="646331"/>
          </a:xfrm>
          <a:prstGeom prst="rect">
            <a:avLst/>
          </a:prstGeom>
          <a:noFill/>
        </p:spPr>
        <p:txBody>
          <a:bodyPr wrap="square" rtlCol="0">
            <a:spAutoFit/>
          </a:bodyPr>
          <a:lstStyle/>
          <a:p>
            <a:r>
              <a:rPr lang="en-US" dirty="0" smtClean="0"/>
              <a:t>R^2 – coefficient of determination</a:t>
            </a:r>
            <a:endParaRPr lang="en-US" dirty="0"/>
          </a:p>
        </p:txBody>
      </p:sp>
      <p:cxnSp>
        <p:nvCxnSpPr>
          <p:cNvPr id="17" name="Straight Arrow Connector 16"/>
          <p:cNvCxnSpPr/>
          <p:nvPr/>
        </p:nvCxnSpPr>
        <p:spPr>
          <a:xfrm flipH="1" flipV="1">
            <a:off x="2781300" y="2333625"/>
            <a:ext cx="647700" cy="11715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29000" y="3355258"/>
            <a:ext cx="2286000" cy="923330"/>
          </a:xfrm>
          <a:prstGeom prst="rect">
            <a:avLst/>
          </a:prstGeom>
          <a:noFill/>
        </p:spPr>
        <p:txBody>
          <a:bodyPr wrap="square" rtlCol="0">
            <a:spAutoFit/>
          </a:bodyPr>
          <a:lstStyle/>
          <a:p>
            <a:r>
              <a:rPr lang="en-US" dirty="0" smtClean="0"/>
              <a:t>Standard error in y, or standard error of the model</a:t>
            </a:r>
            <a:endParaRPr lang="en-US" dirty="0"/>
          </a:p>
        </p:txBody>
      </p:sp>
      <p:cxnSp>
        <p:nvCxnSpPr>
          <p:cNvPr id="21" name="Straight Arrow Connector 20"/>
          <p:cNvCxnSpPr/>
          <p:nvPr/>
        </p:nvCxnSpPr>
        <p:spPr>
          <a:xfrm flipH="1" flipV="1">
            <a:off x="2514600" y="2919412"/>
            <a:ext cx="1143000" cy="23383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57600" y="5029200"/>
            <a:ext cx="2667000" cy="381000"/>
          </a:xfrm>
          <a:prstGeom prst="rect">
            <a:avLst/>
          </a:prstGeom>
          <a:noFill/>
        </p:spPr>
        <p:txBody>
          <a:bodyPr wrap="square" rtlCol="0">
            <a:spAutoFit/>
          </a:bodyPr>
          <a:lstStyle/>
          <a:p>
            <a:r>
              <a:rPr lang="en-US" dirty="0" smtClean="0"/>
              <a:t>Sum of squared errors</a:t>
            </a:r>
            <a:endParaRPr lang="en-US" dirty="0"/>
          </a:p>
        </p:txBody>
      </p:sp>
      <p:sp>
        <p:nvSpPr>
          <p:cNvPr id="4" name="TextBox 3"/>
          <p:cNvSpPr txBox="1"/>
          <p:nvPr/>
        </p:nvSpPr>
        <p:spPr>
          <a:xfrm>
            <a:off x="457200" y="6400800"/>
            <a:ext cx="7391400" cy="369332"/>
          </a:xfrm>
          <a:prstGeom prst="rect">
            <a:avLst/>
          </a:prstGeom>
          <a:noFill/>
        </p:spPr>
        <p:txBody>
          <a:bodyPr wrap="square" rtlCol="0">
            <a:spAutoFit/>
          </a:bodyPr>
          <a:lstStyle/>
          <a:p>
            <a:r>
              <a:rPr lang="en-US" dirty="0" smtClean="0"/>
              <a:t>In a Mac, type </a:t>
            </a:r>
            <a:r>
              <a:rPr lang="en-US" dirty="0"/>
              <a:t>⌘+RETURN</a:t>
            </a:r>
          </a:p>
        </p:txBody>
      </p:sp>
      <p:sp>
        <p:nvSpPr>
          <p:cNvPr id="8" name="Slide Number Placeholder 7"/>
          <p:cNvSpPr>
            <a:spLocks noGrp="1"/>
          </p:cNvSpPr>
          <p:nvPr>
            <p:ph type="sldNum" sz="quarter" idx="12"/>
          </p:nvPr>
        </p:nvSpPr>
        <p:spPr/>
        <p:txBody>
          <a:bodyPr/>
          <a:lstStyle/>
          <a:p>
            <a:fld id="{825417D7-EB89-CE4D-80A3-453D58F188E7}" type="slidenum">
              <a:rPr lang="en-US" smtClean="0"/>
              <a:t>90</a:t>
            </a:fld>
            <a:endParaRPr lang="en-US"/>
          </a:p>
        </p:txBody>
      </p:sp>
    </p:spTree>
    <p:extLst>
      <p:ext uri="{BB962C8B-B14F-4D97-AF65-F5344CB8AC3E}">
        <p14:creationId xmlns:p14="http://schemas.microsoft.com/office/powerpoint/2010/main" val="117819010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Box 1"/>
          <p:cNvSpPr txBox="1">
            <a:spLocks noChangeArrowheads="1"/>
          </p:cNvSpPr>
          <p:nvPr/>
        </p:nvSpPr>
        <p:spPr bwMode="auto">
          <a:xfrm>
            <a:off x="228600" y="152400"/>
            <a:ext cx="8610600" cy="2586038"/>
          </a:xfrm>
          <a:prstGeom prst="rect">
            <a:avLst/>
          </a:prstGeom>
          <a:noFill/>
          <a:ln w="9525">
            <a:noFill/>
            <a:miter lim="800000"/>
            <a:headEnd/>
            <a:tailEnd/>
          </a:ln>
        </p:spPr>
        <p:txBody>
          <a:bodyPr>
            <a:spAutoFit/>
          </a:bodyPr>
          <a:lstStyle/>
          <a:p>
            <a:r>
              <a:rPr lang="en-US" b="1">
                <a:latin typeface="Calibri" pitchFamily="34" charset="0"/>
              </a:rPr>
              <a:t>LINEST Examples:</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r>
              <a:rPr lang="en-US">
                <a:latin typeface="Calibri" pitchFamily="34" charset="0"/>
              </a:rPr>
              <a:t>See example spreadsheet  LINEST_examples.xlsx       in tools folder on website</a:t>
            </a:r>
          </a:p>
          <a:p>
            <a:endParaRPr lang="en-US">
              <a:latin typeface="Calibri" pitchFamily="34" charset="0"/>
            </a:endParaRPr>
          </a:p>
          <a:p>
            <a:endParaRPr lang="en-US">
              <a:latin typeface="Calibri" pitchFamily="34" charset="0"/>
            </a:endParaRPr>
          </a:p>
        </p:txBody>
      </p:sp>
      <p:sp>
        <p:nvSpPr>
          <p:cNvPr id="2" name="Slide Number Placeholder 1"/>
          <p:cNvSpPr>
            <a:spLocks noGrp="1"/>
          </p:cNvSpPr>
          <p:nvPr>
            <p:ph type="sldNum" sz="quarter" idx="12"/>
          </p:nvPr>
        </p:nvSpPr>
        <p:spPr/>
        <p:txBody>
          <a:bodyPr/>
          <a:lstStyle/>
          <a:p>
            <a:fld id="{825417D7-EB89-CE4D-80A3-453D58F188E7}" type="slidenum">
              <a:rPr lang="en-US" smtClean="0"/>
              <a:t>91</a:t>
            </a:fld>
            <a:endParaRPr lang="en-US"/>
          </a:p>
        </p:txBody>
      </p:sp>
    </p:spTree>
    <p:extLst>
      <p:ext uri="{BB962C8B-B14F-4D97-AF65-F5344CB8AC3E}">
        <p14:creationId xmlns:p14="http://schemas.microsoft.com/office/powerpoint/2010/main" val="36679918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4"/>
          <p:cNvSpPr txBox="1">
            <a:spLocks noChangeArrowheads="1"/>
          </p:cNvSpPr>
          <p:nvPr/>
        </p:nvSpPr>
        <p:spPr bwMode="auto">
          <a:xfrm>
            <a:off x="152400" y="34289"/>
            <a:ext cx="6597592" cy="5909311"/>
          </a:xfrm>
          <a:prstGeom prst="rect">
            <a:avLst/>
          </a:prstGeom>
          <a:noFill/>
          <a:ln w="9525">
            <a:noFill/>
            <a:miter lim="800000"/>
            <a:headEnd/>
            <a:tailEnd/>
          </a:ln>
        </p:spPr>
        <p:txBody>
          <a:bodyPr wrap="none">
            <a:spAutoFit/>
          </a:bodyPr>
          <a:lstStyle/>
          <a:p>
            <a:r>
              <a:rPr lang="en-US" b="1" dirty="0">
                <a:latin typeface="Calibri" pitchFamily="34" charset="0"/>
              </a:rPr>
              <a:t>Constructing a Confidence Interval for the Predicted Values of Y</a:t>
            </a:r>
            <a:r>
              <a:rPr lang="en-US" b="1" dirty="0" smtClean="0">
                <a:latin typeface="Calibri" pitchFamily="34" charset="0"/>
              </a:rPr>
              <a:t>:</a:t>
            </a:r>
          </a:p>
          <a:p>
            <a:r>
              <a:rPr lang="en-US" b="1" dirty="0" smtClean="0">
                <a:latin typeface="Calibri" pitchFamily="34" charset="0"/>
              </a:rPr>
              <a:t>(see Regression_conf_intervals_Devore_p483</a:t>
            </a:r>
            <a:r>
              <a:rPr lang="en-US" b="1" dirty="0">
                <a:latin typeface="Calibri" pitchFamily="34" charset="0"/>
              </a:rPr>
              <a:t>.pdf or </a:t>
            </a:r>
            <a:endParaRPr lang="en-US" b="1" dirty="0" smtClean="0">
              <a:latin typeface="Calibri" pitchFamily="34" charset="0"/>
            </a:endParaRPr>
          </a:p>
          <a:p>
            <a:r>
              <a:rPr lang="en-US" b="1" dirty="0" smtClean="0">
                <a:latin typeface="Calibri" pitchFamily="34" charset="0"/>
              </a:rPr>
              <a:t>https</a:t>
            </a:r>
            <a:r>
              <a:rPr lang="en-US" b="1" dirty="0">
                <a:latin typeface="Calibri" pitchFamily="34" charset="0"/>
              </a:rPr>
              <a:t>://</a:t>
            </a:r>
            <a:r>
              <a:rPr lang="en-US" b="1" dirty="0" err="1">
                <a:latin typeface="Calibri" pitchFamily="34" charset="0"/>
              </a:rPr>
              <a:t>www.ma.utexas.edu</a:t>
            </a:r>
            <a:r>
              <a:rPr lang="en-US" b="1" dirty="0">
                <a:latin typeface="Calibri" pitchFamily="34" charset="0"/>
              </a:rPr>
              <a:t>/users/</a:t>
            </a:r>
            <a:r>
              <a:rPr lang="en-US" b="1" dirty="0" err="1">
                <a:latin typeface="Calibri" pitchFamily="34" charset="0"/>
              </a:rPr>
              <a:t>mks</a:t>
            </a:r>
            <a:r>
              <a:rPr lang="en-US" b="1" dirty="0">
                <a:latin typeface="Calibri" pitchFamily="34" charset="0"/>
              </a:rPr>
              <a:t>/</a:t>
            </a:r>
            <a:r>
              <a:rPr lang="en-US" b="1" dirty="0" err="1">
                <a:latin typeface="Calibri" pitchFamily="34" charset="0"/>
              </a:rPr>
              <a:t>statmistakes</a:t>
            </a:r>
            <a:r>
              <a:rPr lang="en-US" b="1" dirty="0">
                <a:latin typeface="Calibri" pitchFamily="34" charset="0"/>
              </a:rPr>
              <a:t>/</a:t>
            </a:r>
            <a:r>
              <a:rPr lang="en-US" b="1" dirty="0" err="1">
                <a:latin typeface="Calibri" pitchFamily="34" charset="0"/>
              </a:rPr>
              <a:t>CIvsPI.html</a:t>
            </a:r>
            <a:r>
              <a:rPr lang="en-US" b="1" dirty="0">
                <a:latin typeface="Calibri" pitchFamily="34" charset="0"/>
              </a:rPr>
              <a:t>)</a:t>
            </a: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endParaRPr lang="en-US" b="1" dirty="0">
              <a:latin typeface="Calibri" pitchFamily="34" charset="0"/>
            </a:endParaRPr>
          </a:p>
          <a:p>
            <a:r>
              <a:rPr lang="en-US" dirty="0">
                <a:latin typeface="Calibri" pitchFamily="34" charset="0"/>
              </a:rPr>
              <a:t>(That is, the standard error of the model  </a:t>
            </a:r>
            <a:r>
              <a:rPr lang="el-GR" dirty="0">
                <a:latin typeface="Calibri" pitchFamily="34" charset="0"/>
              </a:rPr>
              <a:t>σ</a:t>
            </a:r>
            <a:r>
              <a:rPr lang="en-US" dirty="0">
                <a:latin typeface="Calibri" pitchFamily="34" charset="0"/>
              </a:rPr>
              <a:t>  squared.  )</a:t>
            </a:r>
          </a:p>
          <a:p>
            <a:endParaRPr lang="en-US" b="1" dirty="0">
              <a:latin typeface="Calibri" pitchFamily="34" charset="0"/>
            </a:endParaRPr>
          </a:p>
          <a:p>
            <a:endParaRPr lang="en-US" b="1" dirty="0">
              <a:latin typeface="Calibri" pitchFamily="34" charset="0"/>
            </a:endParaRPr>
          </a:p>
        </p:txBody>
      </p:sp>
      <p:pic>
        <p:nvPicPr>
          <p:cNvPr id="4505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14400" y="962025"/>
            <a:ext cx="4352925" cy="409575"/>
          </a:xfrm>
          <a:prstGeom prst="rect">
            <a:avLst/>
          </a:prstGeom>
          <a:noFill/>
          <a:ln w="9525">
            <a:noFill/>
            <a:miter lim="800000"/>
            <a:headEnd/>
            <a:tailEnd/>
          </a:ln>
        </p:spPr>
      </p:pic>
      <p:pic>
        <p:nvPicPr>
          <p:cNvPr id="45059"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14400" y="1495425"/>
            <a:ext cx="2724150" cy="40957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2362200"/>
            <a:ext cx="5943600" cy="819150"/>
          </a:xfrm>
          <a:prstGeom prst="rect">
            <a:avLst/>
          </a:prstGeom>
          <a:noFill/>
          <a:ln w="9525">
            <a:noFill/>
            <a:miter lim="800000"/>
            <a:headEnd/>
            <a:tailEnd/>
          </a:ln>
        </p:spPr>
      </p:pic>
      <p:pic>
        <p:nvPicPr>
          <p:cNvPr id="4506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85800" y="4114800"/>
            <a:ext cx="6696075" cy="409575"/>
          </a:xfrm>
          <a:prstGeom prst="rect">
            <a:avLst/>
          </a:prstGeom>
          <a:noFill/>
          <a:ln w="9525">
            <a:noFill/>
            <a:miter lim="800000"/>
            <a:headEnd/>
            <a:tailEnd/>
          </a:ln>
        </p:spPr>
      </p:pic>
      <p:pic>
        <p:nvPicPr>
          <p:cNvPr id="45062"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85800" y="5720334"/>
            <a:ext cx="5448300" cy="409575"/>
          </a:xfrm>
          <a:prstGeom prst="rect">
            <a:avLst/>
          </a:prstGeom>
          <a:noFill/>
          <a:ln w="9525">
            <a:noFill/>
            <a:miter lim="800000"/>
            <a:headEnd/>
            <a:tailEnd/>
          </a:ln>
        </p:spPr>
      </p:pic>
      <p:sp>
        <p:nvSpPr>
          <p:cNvPr id="45063"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5064"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5065" name="Rectangle 9"/>
          <p:cNvSpPr>
            <a:spLocks noChangeArrowheads="1"/>
          </p:cNvSpPr>
          <p:nvPr/>
        </p:nvSpPr>
        <p:spPr bwMode="auto">
          <a:xfrm>
            <a:off x="0" y="1276350"/>
            <a:ext cx="9144000" cy="0"/>
          </a:xfrm>
          <a:prstGeom prst="rect">
            <a:avLst/>
          </a:prstGeom>
          <a:noFill/>
          <a:ln w="9525">
            <a:noFill/>
            <a:miter lim="800000"/>
            <a:headEnd/>
            <a:tailEnd/>
          </a:ln>
        </p:spPr>
        <p:txBody>
          <a:bodyPr wrap="none" anchor="ctr">
            <a:spAutoFit/>
          </a:bodyPr>
          <a:lstStyle/>
          <a:p>
            <a:endParaRPr lang="en-US"/>
          </a:p>
        </p:txBody>
      </p:sp>
      <p:sp>
        <p:nvSpPr>
          <p:cNvPr id="45066" name="Rectangle 10"/>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n-US"/>
          </a:p>
        </p:txBody>
      </p:sp>
      <p:sp>
        <p:nvSpPr>
          <p:cNvPr id="45067" name="Rectangle 11"/>
          <p:cNvSpPr>
            <a:spLocks noChangeArrowheads="1"/>
          </p:cNvSpPr>
          <p:nvPr/>
        </p:nvSpPr>
        <p:spPr bwMode="auto">
          <a:xfrm>
            <a:off x="0" y="2505075"/>
            <a:ext cx="9144000" cy="0"/>
          </a:xfrm>
          <a:prstGeom prst="rect">
            <a:avLst/>
          </a:prstGeom>
          <a:noFill/>
          <a:ln w="9525">
            <a:noFill/>
            <a:miter lim="800000"/>
            <a:headEnd/>
            <a:tailEnd/>
          </a:ln>
        </p:spPr>
        <p:txBody>
          <a:bodyPr wrap="none" anchor="ctr">
            <a:spAutoFit/>
          </a:bodyPr>
          <a:lstStyle/>
          <a:p>
            <a:endParaRPr lang="en-US"/>
          </a:p>
        </p:txBody>
      </p:sp>
      <p:sp>
        <p:nvSpPr>
          <p:cNvPr id="45068" name="Rectangle 12"/>
          <p:cNvSpPr>
            <a:spLocks noChangeArrowheads="1"/>
          </p:cNvSpPr>
          <p:nvPr/>
        </p:nvSpPr>
        <p:spPr bwMode="auto">
          <a:xfrm>
            <a:off x="0" y="2914650"/>
            <a:ext cx="9144000" cy="0"/>
          </a:xfrm>
          <a:prstGeom prst="rect">
            <a:avLst/>
          </a:prstGeom>
          <a:noFill/>
          <a:ln w="9525">
            <a:noFill/>
            <a:miter lim="800000"/>
            <a:headEnd/>
            <a:tailEnd/>
          </a:ln>
        </p:spPr>
        <p:txBody>
          <a:bodyPr wrap="none" anchor="ctr">
            <a:spAutoFit/>
          </a:bodyPr>
          <a:lstStyle/>
          <a:p>
            <a:endParaRPr lang="en-US"/>
          </a:p>
        </p:txBody>
      </p:sp>
      <p:sp>
        <p:nvSpPr>
          <p:cNvPr id="45069" name="Rectangle 13"/>
          <p:cNvSpPr>
            <a:spLocks noChangeArrowheads="1"/>
          </p:cNvSpPr>
          <p:nvPr/>
        </p:nvSpPr>
        <p:spPr bwMode="auto">
          <a:xfrm>
            <a:off x="0" y="332422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5070" name="Rectangle 2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5071" name="Picture 2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5800" y="5291709"/>
            <a:ext cx="2676525"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25417D7-EB89-CE4D-80A3-453D58F188E7}" type="slidenum">
              <a:rPr lang="en-US" smtClean="0"/>
              <a:t>92</a:t>
            </a:fld>
            <a:endParaRPr lang="en-US"/>
          </a:p>
        </p:txBody>
      </p:sp>
      <p:sp>
        <p:nvSpPr>
          <p:cNvPr id="3" name="TextBox 2"/>
          <p:cNvSpPr txBox="1"/>
          <p:nvPr/>
        </p:nvSpPr>
        <p:spPr>
          <a:xfrm>
            <a:off x="3867389" y="4528682"/>
            <a:ext cx="4533421" cy="369332"/>
          </a:xfrm>
          <a:prstGeom prst="rect">
            <a:avLst/>
          </a:prstGeom>
          <a:solidFill>
            <a:srgbClr val="FDEADA"/>
          </a:solidFill>
        </p:spPr>
        <p:txBody>
          <a:bodyPr wrap="square" rtlCol="0">
            <a:spAutoFit/>
          </a:bodyPr>
          <a:lstStyle/>
          <a:p>
            <a:r>
              <a:rPr lang="en-US" dirty="0" smtClean="0"/>
              <a:t>How well did your model actually fit the data</a:t>
            </a:r>
            <a:endParaRPr lang="en-US" dirty="0"/>
          </a:p>
        </p:txBody>
      </p:sp>
      <p:sp>
        <p:nvSpPr>
          <p:cNvPr id="19" name="TextBox 18"/>
          <p:cNvSpPr txBox="1"/>
          <p:nvPr/>
        </p:nvSpPr>
        <p:spPr>
          <a:xfrm>
            <a:off x="3867389" y="6148621"/>
            <a:ext cx="4533421" cy="369332"/>
          </a:xfrm>
          <a:prstGeom prst="rect">
            <a:avLst/>
          </a:prstGeom>
          <a:solidFill>
            <a:srgbClr val="FDEADA"/>
          </a:solidFill>
        </p:spPr>
        <p:txBody>
          <a:bodyPr wrap="square" rtlCol="0">
            <a:spAutoFit/>
          </a:bodyPr>
          <a:lstStyle/>
          <a:p>
            <a:r>
              <a:rPr lang="en-US" dirty="0" smtClean="0"/>
              <a:t>How far away from your data mean are you</a:t>
            </a:r>
            <a:endParaRPr lang="en-US" dirty="0"/>
          </a:p>
        </p:txBody>
      </p:sp>
    </p:spTree>
    <p:extLst>
      <p:ext uri="{BB962C8B-B14F-4D97-AF65-F5344CB8AC3E}">
        <p14:creationId xmlns:p14="http://schemas.microsoft.com/office/powerpoint/2010/main" val="22023004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Box 1"/>
          <p:cNvSpPr txBox="1">
            <a:spLocks noChangeArrowheads="1"/>
          </p:cNvSpPr>
          <p:nvPr/>
        </p:nvSpPr>
        <p:spPr bwMode="auto">
          <a:xfrm>
            <a:off x="457200" y="533400"/>
            <a:ext cx="238125" cy="923925"/>
          </a:xfrm>
          <a:prstGeom prst="rect">
            <a:avLst/>
          </a:prstGeom>
          <a:noFill/>
          <a:ln w="9525">
            <a:noFill/>
            <a:miter lim="800000"/>
            <a:headEnd/>
            <a:tailEnd/>
          </a:ln>
        </p:spPr>
        <p:txBody>
          <a:bodyPr wrap="none">
            <a:spAutoFit/>
          </a:bodyPr>
          <a:lstStyle/>
          <a:p>
            <a:endParaRPr lang="en-US">
              <a:latin typeface="Calibri" pitchFamily="34" charset="0"/>
            </a:endParaRPr>
          </a:p>
          <a:p>
            <a:r>
              <a:rPr lang="en-US">
                <a:latin typeface="Calibri" pitchFamily="34" charset="0"/>
              </a:rPr>
              <a:t> </a:t>
            </a:r>
          </a:p>
          <a:p>
            <a:endParaRPr lang="en-US">
              <a:latin typeface="Calibri" pitchFamily="34" charset="0"/>
            </a:endParaRPr>
          </a:p>
        </p:txBody>
      </p:sp>
      <p:pic>
        <p:nvPicPr>
          <p:cNvPr id="3789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0" y="2209800"/>
            <a:ext cx="2733675" cy="1057275"/>
          </a:xfrm>
          <a:prstGeom prst="rect">
            <a:avLst/>
          </a:prstGeom>
          <a:noFill/>
          <a:ln w="9525">
            <a:noFill/>
            <a:miter lim="800000"/>
            <a:headEnd/>
            <a:tailEnd/>
          </a:ln>
        </p:spPr>
      </p:pic>
      <p:sp>
        <p:nvSpPr>
          <p:cNvPr id="37891"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7892" name="Rectangle 4"/>
          <p:cNvSpPr>
            <a:spLocks noChangeArrowheads="1"/>
          </p:cNvSpPr>
          <p:nvPr/>
        </p:nvSpPr>
        <p:spPr bwMode="auto">
          <a:xfrm>
            <a:off x="0" y="1514475"/>
            <a:ext cx="9144000" cy="0"/>
          </a:xfrm>
          <a:prstGeom prst="rect">
            <a:avLst/>
          </a:prstGeom>
          <a:noFill/>
          <a:ln w="9525">
            <a:noFill/>
            <a:miter lim="800000"/>
            <a:headEnd/>
            <a:tailEnd/>
          </a:ln>
        </p:spPr>
        <p:txBody>
          <a:bodyPr wrap="none" anchor="ctr">
            <a:spAutoFit/>
          </a:bodyPr>
          <a:lstStyle/>
          <a:p>
            <a:endParaRPr lang="en-US"/>
          </a:p>
        </p:txBody>
      </p:sp>
      <p:sp>
        <p:nvSpPr>
          <p:cNvPr id="37893" name="Rectangle 5"/>
          <p:cNvSpPr>
            <a:spLocks noChangeArrowheads="1"/>
          </p:cNvSpPr>
          <p:nvPr/>
        </p:nvSpPr>
        <p:spPr bwMode="auto">
          <a:xfrm>
            <a:off x="0" y="2324100"/>
            <a:ext cx="9144000" cy="0"/>
          </a:xfrm>
          <a:prstGeom prst="rect">
            <a:avLst/>
          </a:prstGeom>
          <a:noFill/>
          <a:ln w="9525">
            <a:noFill/>
            <a:miter lim="800000"/>
            <a:headEnd/>
            <a:tailEnd/>
          </a:ln>
        </p:spPr>
        <p:txBody>
          <a:bodyPr wrap="none" anchor="ctr">
            <a:spAutoFit/>
          </a:bodyPr>
          <a:lstStyle/>
          <a:p>
            <a:endParaRPr lang="en-US"/>
          </a:p>
        </p:txBody>
      </p:sp>
      <p:sp>
        <p:nvSpPr>
          <p:cNvPr id="37894" name="TextBox 7"/>
          <p:cNvSpPr txBox="1">
            <a:spLocks noChangeArrowheads="1"/>
          </p:cNvSpPr>
          <p:nvPr/>
        </p:nvSpPr>
        <p:spPr bwMode="auto">
          <a:xfrm>
            <a:off x="381000" y="381000"/>
            <a:ext cx="8610600" cy="6462713"/>
          </a:xfrm>
          <a:prstGeom prst="rect">
            <a:avLst/>
          </a:prstGeom>
          <a:noFill/>
          <a:ln w="9525">
            <a:noFill/>
            <a:miter lim="800000"/>
            <a:headEnd/>
            <a:tailEnd/>
          </a:ln>
        </p:spPr>
        <p:txBody>
          <a:bodyPr>
            <a:spAutoFit/>
          </a:bodyPr>
          <a:lstStyle/>
          <a:p>
            <a:r>
              <a:rPr lang="en-US" dirty="0">
                <a:latin typeface="Calibri" pitchFamily="34" charset="0"/>
              </a:rPr>
              <a:t>Let:</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					</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s is also called the “standard error” of the regression model.</a:t>
            </a:r>
          </a:p>
          <a:p>
            <a:endParaRPr lang="en-US" dirty="0">
              <a:latin typeface="Calibri" pitchFamily="34" charset="0"/>
            </a:endParaRPr>
          </a:p>
          <a:p>
            <a:r>
              <a:rPr lang="en-US" dirty="0">
                <a:latin typeface="Calibri" pitchFamily="34" charset="0"/>
              </a:rPr>
              <a:t>  </a:t>
            </a:r>
          </a:p>
        </p:txBody>
      </p:sp>
      <p:sp>
        <p:nvSpPr>
          <p:cNvPr id="37895"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89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57425" y="1295400"/>
            <a:ext cx="4143375" cy="409575"/>
          </a:xfrm>
          <a:prstGeom prst="rect">
            <a:avLst/>
          </a:prstGeom>
          <a:noFill/>
          <a:ln w="9525">
            <a:noFill/>
            <a:miter lim="800000"/>
            <a:headEnd/>
            <a:tailEnd/>
          </a:ln>
        </p:spPr>
      </p:pic>
      <p:sp>
        <p:nvSpPr>
          <p:cNvPr id="37897" name="Rectangle 8"/>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3789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899"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24200" y="3581400"/>
            <a:ext cx="2457450" cy="809625"/>
          </a:xfrm>
          <a:prstGeom prst="rect">
            <a:avLst/>
          </a:prstGeom>
          <a:noFill/>
          <a:ln w="9525">
            <a:noFill/>
            <a:miter lim="800000"/>
            <a:headEnd/>
            <a:tailEnd/>
          </a:ln>
        </p:spPr>
      </p:pic>
      <p:sp>
        <p:nvSpPr>
          <p:cNvPr id="37900" name="Rectangle 11"/>
          <p:cNvSpPr>
            <a:spLocks noChangeArrowheads="1"/>
          </p:cNvSpPr>
          <p:nvPr/>
        </p:nvSpPr>
        <p:spPr bwMode="auto">
          <a:xfrm>
            <a:off x="0" y="1266825"/>
            <a:ext cx="9144000" cy="0"/>
          </a:xfrm>
          <a:prstGeom prst="rect">
            <a:avLst/>
          </a:prstGeom>
          <a:noFill/>
          <a:ln w="9525">
            <a:noFill/>
            <a:miter lim="800000"/>
            <a:headEnd/>
            <a:tailEnd/>
          </a:ln>
        </p:spPr>
        <p:txBody>
          <a:bodyPr wrap="none" anchor="ctr">
            <a:spAutoFit/>
          </a:bodyPr>
          <a:lstStyle/>
          <a:p>
            <a:endParaRPr lang="en-US"/>
          </a:p>
        </p:txBody>
      </p:sp>
      <p:sp>
        <p:nvSpPr>
          <p:cNvPr id="37901"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37902"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24200" y="4724400"/>
            <a:ext cx="1781175" cy="1133475"/>
          </a:xfrm>
          <a:prstGeom prst="rect">
            <a:avLst/>
          </a:prstGeom>
          <a:noFill/>
          <a:ln w="9525">
            <a:noFill/>
            <a:miter lim="800000"/>
            <a:headEnd/>
            <a:tailEnd/>
          </a:ln>
        </p:spPr>
      </p:pic>
      <p:sp>
        <p:nvSpPr>
          <p:cNvPr id="37903" name="Rectangle 14"/>
          <p:cNvSpPr>
            <a:spLocks noChangeArrowheads="1"/>
          </p:cNvSpPr>
          <p:nvPr/>
        </p:nvSpPr>
        <p:spPr bwMode="auto">
          <a:xfrm>
            <a:off x="0" y="1590675"/>
            <a:ext cx="9144000" cy="0"/>
          </a:xfrm>
          <a:prstGeom prst="rect">
            <a:avLst/>
          </a:prstGeom>
          <a:noFill/>
          <a:ln w="9525">
            <a:noFill/>
            <a:miter lim="800000"/>
            <a:headEnd/>
            <a:tailEnd/>
          </a:ln>
        </p:spPr>
        <p:txBody>
          <a:bodyPr wrap="none" anchor="ctr">
            <a:spAutoFit/>
          </a:bodyPr>
          <a:lstStyle/>
          <a:p>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93</a:t>
            </a:fld>
            <a:endParaRPr lang="en-US"/>
          </a:p>
        </p:txBody>
      </p:sp>
      <p:sp>
        <p:nvSpPr>
          <p:cNvPr id="18" name="TextBox 17"/>
          <p:cNvSpPr txBox="1"/>
          <p:nvPr/>
        </p:nvSpPr>
        <p:spPr>
          <a:xfrm>
            <a:off x="4458179" y="565679"/>
            <a:ext cx="4533421" cy="369332"/>
          </a:xfrm>
          <a:prstGeom prst="rect">
            <a:avLst/>
          </a:prstGeom>
          <a:solidFill>
            <a:srgbClr val="FDEADA"/>
          </a:solidFill>
        </p:spPr>
        <p:txBody>
          <a:bodyPr wrap="square" rtlCol="0">
            <a:spAutoFit/>
          </a:bodyPr>
          <a:lstStyle/>
          <a:p>
            <a:r>
              <a:rPr lang="en-US" dirty="0" smtClean="0"/>
              <a:t>How well did your model actually fit the data</a:t>
            </a:r>
            <a:endParaRPr lang="en-US" dirty="0"/>
          </a:p>
        </p:txBody>
      </p:sp>
    </p:spTree>
    <p:extLst>
      <p:ext uri="{BB962C8B-B14F-4D97-AF65-F5344CB8AC3E}">
        <p14:creationId xmlns:p14="http://schemas.microsoft.com/office/powerpoint/2010/main" val="6835031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1"/>
          <p:cNvSpPr txBox="1">
            <a:spLocks noChangeArrowheads="1"/>
          </p:cNvSpPr>
          <p:nvPr/>
        </p:nvSpPr>
        <p:spPr bwMode="auto">
          <a:xfrm>
            <a:off x="152400" y="304800"/>
            <a:ext cx="8763000" cy="8402299"/>
          </a:xfrm>
          <a:prstGeom prst="rect">
            <a:avLst/>
          </a:prstGeom>
          <a:noFill/>
          <a:ln w="9525">
            <a:noFill/>
            <a:miter lim="800000"/>
            <a:headEnd/>
            <a:tailEnd/>
          </a:ln>
        </p:spPr>
        <p:txBody>
          <a:bodyPr>
            <a:spAutoFit/>
          </a:bodyPr>
          <a:lstStyle/>
          <a:p>
            <a:endParaRPr lang="en-US" dirty="0">
              <a:latin typeface="Calibri" pitchFamily="34" charset="0"/>
            </a:endParaRPr>
          </a:p>
          <a:p>
            <a:endParaRPr lang="en-US" dirty="0">
              <a:latin typeface="Calibri" pitchFamily="34" charset="0"/>
            </a:endParaRPr>
          </a:p>
          <a:p>
            <a:r>
              <a:rPr lang="en-US" dirty="0">
                <a:latin typeface="Calibri" pitchFamily="34" charset="0"/>
              </a:rPr>
              <a:t>The combined variance of the error of prediction  at            can be shown to be:</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Note:  </a:t>
            </a:r>
            <a:r>
              <a:rPr lang="en-US" dirty="0" err="1">
                <a:latin typeface="Calibri" pitchFamily="34" charset="0"/>
              </a:rPr>
              <a:t>Xbar</a:t>
            </a:r>
            <a:r>
              <a:rPr lang="en-US" dirty="0">
                <a:latin typeface="Calibri" pitchFamily="34" charset="0"/>
              </a:rPr>
              <a:t> and Xi refer to the ORIGINAL data used to make the model. S is </a:t>
            </a:r>
            <a:r>
              <a:rPr lang="en-US" dirty="0" smtClean="0">
                <a:latin typeface="Calibri" pitchFamily="34" charset="0"/>
              </a:rPr>
              <a:t>the original </a:t>
            </a:r>
            <a:r>
              <a:rPr lang="en-US" dirty="0">
                <a:latin typeface="Calibri" pitchFamily="34" charset="0"/>
              </a:rPr>
              <a:t>standard error.</a:t>
            </a:r>
          </a:p>
          <a:p>
            <a:r>
              <a:rPr lang="en-US" dirty="0">
                <a:latin typeface="Calibri" pitchFamily="34" charset="0"/>
              </a:rPr>
              <a:t>And the statistic:</a:t>
            </a: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r>
              <a:rPr lang="en-US" dirty="0">
                <a:latin typeface="Calibri" pitchFamily="34" charset="0"/>
              </a:rPr>
              <a:t>has a t distribution with n-2 degrees of freedom.  Note: TINV in excel looks up a t-table</a:t>
            </a:r>
            <a:r>
              <a:rPr lang="en-US" dirty="0" smtClean="0">
                <a:latin typeface="Calibri" pitchFamily="34" charset="0"/>
              </a:rPr>
              <a:t>.</a:t>
            </a:r>
          </a:p>
          <a:p>
            <a:r>
              <a:rPr lang="en-US" dirty="0" smtClean="0">
                <a:latin typeface="Calibri" pitchFamily="34" charset="0"/>
              </a:rPr>
              <a:t>Also, check out </a:t>
            </a:r>
            <a:r>
              <a:rPr lang="en-US" dirty="0" err="1" smtClean="0">
                <a:latin typeface="Calibri" pitchFamily="34" charset="0"/>
              </a:rPr>
              <a:t>tinv.m</a:t>
            </a:r>
            <a:r>
              <a:rPr lang="en-US" dirty="0" smtClean="0">
                <a:latin typeface="Calibri" pitchFamily="34" charset="0"/>
              </a:rPr>
              <a:t> in </a:t>
            </a:r>
            <a:r>
              <a:rPr lang="en-US" dirty="0" err="1" smtClean="0">
                <a:latin typeface="Calibri" pitchFamily="34" charset="0"/>
              </a:rPr>
              <a:t>matlab</a:t>
            </a:r>
            <a:r>
              <a:rPr lang="en-US" dirty="0" smtClean="0">
                <a:latin typeface="Calibri" pitchFamily="34" charset="0"/>
              </a:rPr>
              <a:t> (built in function that looks up the t-table).</a:t>
            </a:r>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a:p>
            <a:endParaRPr lang="en-US" dirty="0">
              <a:latin typeface="Calibri" pitchFamily="34" charset="0"/>
            </a:endParaRPr>
          </a:p>
        </p:txBody>
      </p:sp>
      <p:pic>
        <p:nvPicPr>
          <p:cNvPr id="46082"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09600" y="2514600"/>
            <a:ext cx="5086350" cy="1038225"/>
          </a:xfrm>
          <a:prstGeom prst="rect">
            <a:avLst/>
          </a:prstGeom>
          <a:noFill/>
          <a:ln w="9525">
            <a:noFill/>
            <a:miter lim="800000"/>
            <a:headEnd/>
            <a:tailEnd/>
          </a:ln>
        </p:spPr>
      </p:pic>
      <p:sp>
        <p:nvSpPr>
          <p:cNvPr id="46083"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6084" name="Rectangle 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sz="900"/>
          </a:p>
          <a:p>
            <a:pPr eaLnBrk="0" hangingPunct="0"/>
            <a:endParaRPr lang="en-US"/>
          </a:p>
        </p:txBody>
      </p:sp>
      <p:sp>
        <p:nvSpPr>
          <p:cNvPr id="46085" name="Rectangle 5"/>
          <p:cNvSpPr>
            <a:spLocks noChangeArrowheads="1"/>
          </p:cNvSpPr>
          <p:nvPr/>
        </p:nvSpPr>
        <p:spPr bwMode="auto">
          <a:xfrm>
            <a:off x="0" y="1905000"/>
            <a:ext cx="9144000" cy="0"/>
          </a:xfrm>
          <a:prstGeom prst="rect">
            <a:avLst/>
          </a:prstGeom>
          <a:noFill/>
          <a:ln w="9525">
            <a:noFill/>
            <a:miter lim="800000"/>
            <a:headEnd/>
            <a:tailEnd/>
          </a:ln>
        </p:spPr>
        <p:txBody>
          <a:bodyPr wrap="none" anchor="ctr">
            <a:spAutoFit/>
          </a:bodyPr>
          <a:lstStyle/>
          <a:p>
            <a:endParaRPr lang="en-US"/>
          </a:p>
        </p:txBody>
      </p:sp>
      <p:sp>
        <p:nvSpPr>
          <p:cNvPr id="46086"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6087"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57800" y="838200"/>
            <a:ext cx="295275" cy="409575"/>
          </a:xfrm>
          <a:prstGeom prst="rect">
            <a:avLst/>
          </a:prstGeom>
          <a:noFill/>
          <a:ln w="9525">
            <a:noFill/>
            <a:miter lim="800000"/>
            <a:headEnd/>
            <a:tailEnd/>
          </a:ln>
        </p:spPr>
      </p:pic>
      <p:sp>
        <p:nvSpPr>
          <p:cNvPr id="46088"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6089"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6090" name="Rectangle 12"/>
          <p:cNvSpPr>
            <a:spLocks noChangeArrowheads="1"/>
          </p:cNvSpPr>
          <p:nvPr/>
        </p:nvSpPr>
        <p:spPr bwMode="auto">
          <a:xfrm>
            <a:off x="0" y="88582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46091"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6092"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6093"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4953000"/>
            <a:ext cx="1752600" cy="895350"/>
          </a:xfrm>
          <a:prstGeom prst="rect">
            <a:avLst/>
          </a:prstGeom>
          <a:noFill/>
          <a:ln w="9525">
            <a:noFill/>
            <a:miter lim="800000"/>
            <a:headEnd/>
            <a:tailEnd/>
          </a:ln>
        </p:spPr>
      </p:pic>
      <p:sp>
        <p:nvSpPr>
          <p:cNvPr id="46094" name="Rectangle 17"/>
          <p:cNvSpPr>
            <a:spLocks noChangeArrowheads="1"/>
          </p:cNvSpPr>
          <p:nvPr/>
        </p:nvSpPr>
        <p:spPr bwMode="auto">
          <a:xfrm>
            <a:off x="0" y="1352550"/>
            <a:ext cx="9144000" cy="0"/>
          </a:xfrm>
          <a:prstGeom prst="rect">
            <a:avLst/>
          </a:prstGeom>
          <a:noFill/>
          <a:ln w="9525">
            <a:noFill/>
            <a:miter lim="800000"/>
            <a:headEnd/>
            <a:tailEnd/>
          </a:ln>
        </p:spPr>
        <p:txBody>
          <a:bodyPr wrap="none" anchor="ctr">
            <a:spAutoFit/>
          </a:bodyPr>
          <a:lstStyle/>
          <a:p>
            <a:endParaRPr lang="en-US"/>
          </a:p>
        </p:txBody>
      </p:sp>
      <p:sp>
        <p:nvSpPr>
          <p:cNvPr id="46095" name="Rectangle 1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6096" name="Picture 1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600" y="1600200"/>
            <a:ext cx="3343275" cy="504825"/>
          </a:xfrm>
          <a:prstGeom prst="rect">
            <a:avLst/>
          </a:prstGeom>
          <a:noFill/>
          <a:ln w="9525">
            <a:noFill/>
            <a:miter lim="800000"/>
            <a:headEnd/>
            <a:tailEnd/>
          </a:ln>
        </p:spPr>
      </p:pic>
      <p:sp>
        <p:nvSpPr>
          <p:cNvPr id="46097" name="Rectangle 20"/>
          <p:cNvSpPr>
            <a:spLocks noChangeArrowheads="1"/>
          </p:cNvSpPr>
          <p:nvPr/>
        </p:nvSpPr>
        <p:spPr bwMode="auto">
          <a:xfrm>
            <a:off x="0" y="962025"/>
            <a:ext cx="9144000" cy="0"/>
          </a:xfrm>
          <a:prstGeom prst="rect">
            <a:avLst/>
          </a:prstGeom>
          <a:noFill/>
          <a:ln w="9525">
            <a:noFill/>
            <a:miter lim="800000"/>
            <a:headEnd/>
            <a:tailEnd/>
          </a:ln>
        </p:spPr>
        <p:txBody>
          <a:bodyPr wrap="none" anchor="ctr">
            <a:spAutoFit/>
          </a:bodyPr>
          <a:lstStyle/>
          <a:p>
            <a:r>
              <a:rPr lang="en-US" sz="2400">
                <a:latin typeface="Calibri" pitchFamily="34" charset="0"/>
                <a:cs typeface="Times New Roman" pitchFamily="18" charset="0"/>
              </a:rPr>
              <a:t> </a:t>
            </a:r>
            <a:endParaRPr lang="en-US"/>
          </a:p>
        </p:txBody>
      </p:sp>
      <p:sp>
        <p:nvSpPr>
          <p:cNvPr id="2" name="Slide Number Placeholder 1"/>
          <p:cNvSpPr>
            <a:spLocks noGrp="1"/>
          </p:cNvSpPr>
          <p:nvPr>
            <p:ph type="sldNum" sz="quarter" idx="12"/>
          </p:nvPr>
        </p:nvSpPr>
        <p:spPr/>
        <p:txBody>
          <a:bodyPr/>
          <a:lstStyle/>
          <a:p>
            <a:fld id="{825417D7-EB89-CE4D-80A3-453D58F188E7}" type="slidenum">
              <a:rPr lang="en-US" smtClean="0"/>
              <a:t>94</a:t>
            </a:fld>
            <a:endParaRPr lang="en-US"/>
          </a:p>
        </p:txBody>
      </p:sp>
    </p:spTree>
    <p:extLst>
      <p:ext uri="{BB962C8B-B14F-4D97-AF65-F5344CB8AC3E}">
        <p14:creationId xmlns:p14="http://schemas.microsoft.com/office/powerpoint/2010/main" val="168870265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6" name="Rectangle 3"/>
          <p:cNvSpPr>
            <a:spLocks noChangeArrowheads="1"/>
          </p:cNvSpPr>
          <p:nvPr/>
        </p:nvSpPr>
        <p:spPr bwMode="auto">
          <a:xfrm>
            <a:off x="0" y="1038225"/>
            <a:ext cx="9144000" cy="0"/>
          </a:xfrm>
          <a:prstGeom prst="rect">
            <a:avLst/>
          </a:prstGeom>
          <a:noFill/>
          <a:ln w="9525">
            <a:noFill/>
            <a:miter lim="800000"/>
            <a:headEnd/>
            <a:tailEnd/>
          </a:ln>
        </p:spPr>
        <p:txBody>
          <a:bodyPr wrap="none" anchor="ctr">
            <a:spAutoFit/>
          </a:bodyPr>
          <a:lstStyle/>
          <a:p>
            <a:endParaRPr lang="en-US"/>
          </a:p>
        </p:txBody>
      </p:sp>
      <p:sp>
        <p:nvSpPr>
          <p:cNvPr id="47107"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47108" name="Rectangle 6"/>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pic>
        <p:nvPicPr>
          <p:cNvPr id="4710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00400" y="3657600"/>
            <a:ext cx="2847975" cy="581025"/>
          </a:xfrm>
          <a:prstGeom prst="rect">
            <a:avLst/>
          </a:prstGeom>
          <a:noFill/>
          <a:ln w="9525">
            <a:noFill/>
            <a:miter lim="800000"/>
            <a:headEnd/>
            <a:tailEnd/>
          </a:ln>
        </p:spPr>
      </p:pic>
      <p:sp>
        <p:nvSpPr>
          <p:cNvPr id="47110" name="Rectangle 10"/>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11" name="Rectangle 11"/>
          <p:cNvSpPr>
            <a:spLocks noChangeArrowheads="1"/>
          </p:cNvSpPr>
          <p:nvPr/>
        </p:nvSpPr>
        <p:spPr bwMode="auto">
          <a:xfrm>
            <a:off x="0" y="1447800"/>
            <a:ext cx="9144000" cy="0"/>
          </a:xfrm>
          <a:prstGeom prst="rect">
            <a:avLst/>
          </a:prstGeom>
          <a:noFill/>
          <a:ln w="9525">
            <a:noFill/>
            <a:miter lim="800000"/>
            <a:headEnd/>
            <a:tailEnd/>
          </a:ln>
        </p:spPr>
        <p:txBody>
          <a:bodyPr wrap="none" anchor="ctr">
            <a:spAutoFit/>
          </a:bodyPr>
          <a:lstStyle/>
          <a:p>
            <a:endParaRPr lang="en-US"/>
          </a:p>
        </p:txBody>
      </p:sp>
      <p:sp>
        <p:nvSpPr>
          <p:cNvPr id="47112" name="Rectangle 13"/>
          <p:cNvSpPr>
            <a:spLocks noChangeArrowheads="1"/>
          </p:cNvSpPr>
          <p:nvPr/>
        </p:nvSpPr>
        <p:spPr bwMode="auto">
          <a:xfrm>
            <a:off x="0" y="914400"/>
            <a:ext cx="9144000" cy="457200"/>
          </a:xfrm>
          <a:prstGeom prst="rect">
            <a:avLst/>
          </a:prstGeom>
          <a:noFill/>
          <a:ln w="9525">
            <a:noFill/>
            <a:miter lim="800000"/>
            <a:headEnd/>
            <a:tailEnd/>
          </a:ln>
        </p:spPr>
        <p:txBody>
          <a:bodyPr wrap="none" anchor="ctr">
            <a:spAutoFit/>
          </a:bodyPr>
          <a:lstStyle/>
          <a:p>
            <a:r>
              <a:rPr lang="en-US" sz="2400" i="1" dirty="0">
                <a:latin typeface="Cambria Math" pitchFamily="18" charset="0"/>
                <a:cs typeface="Times New Roman" pitchFamily="18" charset="0"/>
              </a:rPr>
              <a:t>Thus  a (1 </a:t>
            </a:r>
            <a:r>
              <a:rPr lang="en-US" sz="2400" i="1" dirty="0">
                <a:latin typeface="Calibri" pitchFamily="34" charset="0"/>
                <a:cs typeface="Times New Roman" pitchFamily="18" charset="0"/>
              </a:rPr>
              <a:t>–</a:t>
            </a:r>
            <a:r>
              <a:rPr lang="en-US" sz="2400" i="1" dirty="0">
                <a:latin typeface="Cambria Math" pitchFamily="18" charset="0"/>
                <a:cs typeface="Times New Roman" pitchFamily="18" charset="0"/>
              </a:rPr>
              <a:t> </a:t>
            </a:r>
            <a:r>
              <a:rPr lang="el-GR" sz="2400" i="1" dirty="0">
                <a:latin typeface="Cambria Math" pitchFamily="18" charset="0"/>
                <a:cs typeface="Times New Roman" pitchFamily="18" charset="0"/>
              </a:rPr>
              <a:t>α</a:t>
            </a:r>
            <a:r>
              <a:rPr lang="en-US" sz="2400" i="1" dirty="0">
                <a:latin typeface="Cambria Math" pitchFamily="18" charset="0"/>
                <a:cs typeface="Times New Roman" pitchFamily="18" charset="0"/>
              </a:rPr>
              <a:t>)  confidence interval for   </a:t>
            </a:r>
            <a:endParaRPr lang="en-US" sz="900" dirty="0"/>
          </a:p>
          <a:p>
            <a:pPr eaLnBrk="0" hangingPunct="0"/>
            <a:endParaRPr lang="en-US" dirty="0"/>
          </a:p>
        </p:txBody>
      </p:sp>
      <p:pic>
        <p:nvPicPr>
          <p:cNvPr id="47113"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2600" y="2057400"/>
            <a:ext cx="4419600" cy="409575"/>
          </a:xfrm>
          <a:prstGeom prst="rect">
            <a:avLst/>
          </a:prstGeom>
          <a:noFill/>
          <a:ln w="9525">
            <a:noFill/>
            <a:miter lim="800000"/>
            <a:headEnd/>
            <a:tailEnd/>
          </a:ln>
        </p:spPr>
      </p:pic>
      <p:sp>
        <p:nvSpPr>
          <p:cNvPr id="47114" name="Rectangle 1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endParaRPr lang="en-US"/>
          </a:p>
        </p:txBody>
      </p:sp>
      <p:sp>
        <p:nvSpPr>
          <p:cNvPr id="47115" name="Rectangle 13"/>
          <p:cNvSpPr>
            <a:spLocks noChangeArrowheads="1"/>
          </p:cNvSpPr>
          <p:nvPr/>
        </p:nvSpPr>
        <p:spPr bwMode="auto">
          <a:xfrm>
            <a:off x="152400" y="4664802"/>
            <a:ext cx="8686800" cy="1754326"/>
          </a:xfrm>
          <a:prstGeom prst="rect">
            <a:avLst/>
          </a:prstGeom>
          <a:noFill/>
          <a:ln w="9525">
            <a:noFill/>
            <a:miter lim="800000"/>
            <a:headEnd/>
            <a:tailEnd/>
          </a:ln>
        </p:spPr>
        <p:txBody>
          <a:bodyPr anchor="ctr">
            <a:spAutoFit/>
          </a:bodyPr>
          <a:lstStyle/>
          <a:p>
            <a:r>
              <a:rPr lang="en-US" sz="2400" i="1" dirty="0">
                <a:latin typeface="Cambria Math" pitchFamily="18" charset="0"/>
                <a:cs typeface="Times New Roman" pitchFamily="18" charset="0"/>
              </a:rPr>
              <a:t>Note that the uncertainty is  a function of           and the farther away from          we find ourselves the larger the uncertainty in the prediction of y!   </a:t>
            </a:r>
            <a:endParaRPr lang="en-US" sz="900" dirty="0"/>
          </a:p>
          <a:p>
            <a:pPr eaLnBrk="0" hangingPunct="0"/>
            <a:r>
              <a:rPr lang="en-US" dirty="0" smtClean="0"/>
              <a:t>(Key thing to remember, these are not constant and vary with the location you want to predict.)</a:t>
            </a:r>
            <a:endParaRPr lang="en-US" dirty="0"/>
          </a:p>
        </p:txBody>
      </p:sp>
      <p:sp>
        <p:nvSpPr>
          <p:cNvPr id="47116"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7"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4724400"/>
            <a:ext cx="295275" cy="409575"/>
          </a:xfrm>
          <a:prstGeom prst="rect">
            <a:avLst/>
          </a:prstGeom>
          <a:noFill/>
          <a:ln w="9525">
            <a:noFill/>
            <a:miter lim="800000"/>
            <a:headEnd/>
            <a:tailEnd/>
          </a:ln>
        </p:spPr>
      </p:pic>
      <p:sp>
        <p:nvSpPr>
          <p:cNvPr id="47118"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47119" name="Picture 1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28800" y="5105400"/>
            <a:ext cx="171450" cy="40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25417D7-EB89-CE4D-80A3-453D58F188E7}" type="slidenum">
              <a:rPr lang="en-US" smtClean="0"/>
              <a:t>95</a:t>
            </a:fld>
            <a:endParaRPr lang="en-US"/>
          </a:p>
        </p:txBody>
      </p:sp>
    </p:spTree>
    <p:extLst>
      <p:ext uri="{BB962C8B-B14F-4D97-AF65-F5344CB8AC3E}">
        <p14:creationId xmlns:p14="http://schemas.microsoft.com/office/powerpoint/2010/main" val="46881697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26531"/>
          <a:stretch>
            <a:fillRect/>
          </a:stretch>
        </p:blipFill>
        <p:spPr bwMode="auto">
          <a:xfrm>
            <a:off x="28575" y="0"/>
            <a:ext cx="62769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400800" y="609600"/>
            <a:ext cx="2362200" cy="923330"/>
          </a:xfrm>
          <a:prstGeom prst="rect">
            <a:avLst/>
          </a:prstGeom>
          <a:noFill/>
        </p:spPr>
        <p:txBody>
          <a:bodyPr wrap="square" rtlCol="0">
            <a:spAutoFit/>
          </a:bodyPr>
          <a:lstStyle/>
          <a:p>
            <a:r>
              <a:rPr lang="en-US" dirty="0" err="1" smtClean="0"/>
              <a:t>Stoelinga</a:t>
            </a:r>
            <a:r>
              <a:rPr lang="en-US" dirty="0" smtClean="0"/>
              <a:t> et al. 2010: Cascades Snowpack trends</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96</a:t>
            </a:fld>
            <a:endParaRPr lang="en-US"/>
          </a:p>
        </p:txBody>
      </p:sp>
    </p:spTree>
    <p:extLst>
      <p:ext uri="{BB962C8B-B14F-4D97-AF65-F5344CB8AC3E}">
        <p14:creationId xmlns:p14="http://schemas.microsoft.com/office/powerpoint/2010/main" val="311714948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6228" y="1448752"/>
            <a:ext cx="673485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71600" y="5602535"/>
            <a:ext cx="6705600" cy="646331"/>
          </a:xfrm>
          <a:prstGeom prst="rect">
            <a:avLst/>
          </a:prstGeom>
          <a:noFill/>
        </p:spPr>
        <p:txBody>
          <a:bodyPr wrap="square" rtlCol="0">
            <a:spAutoFit/>
          </a:bodyPr>
          <a:lstStyle/>
          <a:p>
            <a:r>
              <a:rPr lang="en-US" dirty="0" smtClean="0"/>
              <a:t>Snowpack trends for different periods:  Note importance of the confidence intervals in those trends (from </a:t>
            </a:r>
            <a:r>
              <a:rPr lang="en-US" dirty="0" err="1" smtClean="0"/>
              <a:t>Stoelinga</a:t>
            </a:r>
            <a:r>
              <a:rPr lang="en-US" dirty="0" smtClean="0"/>
              <a:t> et al. 2010)</a:t>
            </a:r>
            <a:endParaRPr lang="en-US" dirty="0"/>
          </a:p>
        </p:txBody>
      </p:sp>
      <p:sp>
        <p:nvSpPr>
          <p:cNvPr id="3" name="Slide Number Placeholder 2"/>
          <p:cNvSpPr>
            <a:spLocks noGrp="1"/>
          </p:cNvSpPr>
          <p:nvPr>
            <p:ph type="sldNum" sz="quarter" idx="12"/>
          </p:nvPr>
        </p:nvSpPr>
        <p:spPr/>
        <p:txBody>
          <a:bodyPr/>
          <a:lstStyle/>
          <a:p>
            <a:fld id="{825417D7-EB89-CE4D-80A3-453D58F188E7}" type="slidenum">
              <a:rPr lang="en-US" smtClean="0"/>
              <a:t>97</a:t>
            </a:fld>
            <a:endParaRPr lang="en-US"/>
          </a:p>
        </p:txBody>
      </p:sp>
      <p:sp>
        <p:nvSpPr>
          <p:cNvPr id="4" name="TextBox 3"/>
          <p:cNvSpPr txBox="1"/>
          <p:nvPr/>
        </p:nvSpPr>
        <p:spPr>
          <a:xfrm>
            <a:off x="1006228" y="402310"/>
            <a:ext cx="7315463" cy="707886"/>
          </a:xfrm>
          <a:prstGeom prst="rect">
            <a:avLst/>
          </a:prstGeom>
          <a:noFill/>
        </p:spPr>
        <p:txBody>
          <a:bodyPr wrap="square" rtlCol="0">
            <a:spAutoFit/>
          </a:bodyPr>
          <a:lstStyle/>
          <a:p>
            <a:r>
              <a:rPr lang="en-US" sz="2000" dirty="0" smtClean="0"/>
              <a:t>What is shown here:  Confidence values in predicted snow values based on a linear fit?  Or uncertainties in the fitted slope of the line?</a:t>
            </a:r>
            <a:endParaRPr lang="en-US" sz="2000" dirty="0"/>
          </a:p>
        </p:txBody>
      </p:sp>
    </p:spTree>
    <p:extLst>
      <p:ext uri="{BB962C8B-B14F-4D97-AF65-F5344CB8AC3E}">
        <p14:creationId xmlns:p14="http://schemas.microsoft.com/office/powerpoint/2010/main" val="374780249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990600" y="2819400"/>
            <a:ext cx="7162800" cy="646113"/>
          </a:xfrm>
          <a:prstGeom prst="rect">
            <a:avLst/>
          </a:prstGeom>
          <a:noFill/>
          <a:ln w="9525">
            <a:noFill/>
            <a:miter lim="800000"/>
            <a:headEnd/>
            <a:tailEnd/>
          </a:ln>
        </p:spPr>
        <p:txBody>
          <a:bodyPr>
            <a:spAutoFit/>
          </a:bodyPr>
          <a:lstStyle/>
          <a:p>
            <a:r>
              <a:rPr lang="en-US" sz="3600">
                <a:latin typeface="Calibri" pitchFamily="34" charset="0"/>
              </a:rPr>
              <a:t>Non-Parametric Quantile Regression</a:t>
            </a:r>
          </a:p>
        </p:txBody>
      </p:sp>
      <p:sp>
        <p:nvSpPr>
          <p:cNvPr id="2" name="Slide Number Placeholder 1"/>
          <p:cNvSpPr>
            <a:spLocks noGrp="1"/>
          </p:cNvSpPr>
          <p:nvPr>
            <p:ph type="sldNum" sz="quarter" idx="12"/>
          </p:nvPr>
        </p:nvSpPr>
        <p:spPr/>
        <p:txBody>
          <a:bodyPr/>
          <a:lstStyle/>
          <a:p>
            <a:fld id="{825417D7-EB89-CE4D-80A3-453D58F188E7}" type="slidenum">
              <a:rPr lang="en-US" smtClean="0"/>
              <a:t>98</a:t>
            </a:fld>
            <a:endParaRPr lang="en-US"/>
          </a:p>
        </p:txBody>
      </p:sp>
    </p:spTree>
    <p:extLst>
      <p:ext uri="{BB962C8B-B14F-4D97-AF65-F5344CB8AC3E}">
        <p14:creationId xmlns:p14="http://schemas.microsoft.com/office/powerpoint/2010/main" val="252188576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Box 1"/>
          <p:cNvSpPr txBox="1">
            <a:spLocks noChangeArrowheads="1"/>
          </p:cNvSpPr>
          <p:nvPr/>
        </p:nvSpPr>
        <p:spPr bwMode="auto">
          <a:xfrm>
            <a:off x="152400" y="228600"/>
            <a:ext cx="8763000" cy="3970338"/>
          </a:xfrm>
          <a:prstGeom prst="rect">
            <a:avLst/>
          </a:prstGeom>
          <a:noFill/>
          <a:ln w="9525">
            <a:noFill/>
            <a:miter lim="800000"/>
            <a:headEnd/>
            <a:tailEnd/>
          </a:ln>
        </p:spPr>
        <p:txBody>
          <a:bodyPr>
            <a:spAutoFit/>
          </a:bodyPr>
          <a:lstStyle/>
          <a:p>
            <a:r>
              <a:rPr lang="en-US" b="1">
                <a:latin typeface="Calibri" pitchFamily="34" charset="0"/>
              </a:rPr>
              <a:t>Non-Parametric Regression:</a:t>
            </a:r>
          </a:p>
          <a:p>
            <a:endParaRPr lang="en-US">
              <a:latin typeface="Calibri" pitchFamily="34" charset="0"/>
            </a:endParaRPr>
          </a:p>
          <a:p>
            <a:r>
              <a:rPr lang="en-US">
                <a:latin typeface="Calibri" pitchFamily="34" charset="0"/>
              </a:rPr>
              <a:t>Non-parametric regression approaches have many advantages:</a:t>
            </a:r>
          </a:p>
          <a:p>
            <a:endParaRPr lang="en-US">
              <a:latin typeface="Calibri" pitchFamily="34" charset="0"/>
            </a:endParaRPr>
          </a:p>
          <a:p>
            <a:pPr>
              <a:buFont typeface="Arial" charset="0"/>
              <a:buChar char="•"/>
            </a:pPr>
            <a:r>
              <a:rPr lang="en-US">
                <a:latin typeface="Calibri" pitchFamily="34" charset="0"/>
              </a:rPr>
              <a:t>Do not require that the underlying probability distributions are known or have any particular form.</a:t>
            </a:r>
          </a:p>
          <a:p>
            <a:pPr>
              <a:buFont typeface="Arial" charset="0"/>
              <a:buChar char="•"/>
            </a:pPr>
            <a:endParaRPr lang="en-US">
              <a:latin typeface="Calibri" pitchFamily="34" charset="0"/>
            </a:endParaRPr>
          </a:p>
          <a:p>
            <a:pPr>
              <a:buFont typeface="Arial" charset="0"/>
              <a:buChar char="•"/>
            </a:pPr>
            <a:r>
              <a:rPr lang="en-US">
                <a:latin typeface="Calibri" pitchFamily="34" charset="0"/>
              </a:rPr>
              <a:t>A linear relationship between the two variables is not required.</a:t>
            </a:r>
          </a:p>
          <a:p>
            <a:pPr>
              <a:buFont typeface="Arial" charset="0"/>
              <a:buChar char="•"/>
            </a:pPr>
            <a:endParaRPr lang="en-US">
              <a:latin typeface="Calibri" pitchFamily="34" charset="0"/>
            </a:endParaRPr>
          </a:p>
          <a:p>
            <a:pPr>
              <a:buFont typeface="Arial" charset="0"/>
              <a:buChar char="•"/>
            </a:pPr>
            <a:r>
              <a:rPr lang="en-US">
                <a:latin typeface="Calibri" pitchFamily="34" charset="0"/>
              </a:rPr>
              <a:t>The time series of the data need not be the same (or even from the same time period) in the explanatory and dependent variables .  That is, paired data is not required (although in many cases it is desirable). </a:t>
            </a:r>
          </a:p>
          <a:p>
            <a:endParaRPr lang="en-US">
              <a:latin typeface="Calibri" pitchFamily="34" charset="0"/>
            </a:endParaRPr>
          </a:p>
          <a:p>
            <a:endParaRPr lang="en-US">
              <a:latin typeface="Calibri" pitchFamily="34" charset="0"/>
            </a:endParaRPr>
          </a:p>
        </p:txBody>
      </p:sp>
      <p:sp>
        <p:nvSpPr>
          <p:cNvPr id="2" name="Slide Number Placeholder 1"/>
          <p:cNvSpPr>
            <a:spLocks noGrp="1"/>
          </p:cNvSpPr>
          <p:nvPr>
            <p:ph type="sldNum" sz="quarter" idx="12"/>
          </p:nvPr>
        </p:nvSpPr>
        <p:spPr/>
        <p:txBody>
          <a:bodyPr/>
          <a:lstStyle/>
          <a:p>
            <a:fld id="{825417D7-EB89-CE4D-80A3-453D58F188E7}" type="slidenum">
              <a:rPr lang="en-US" smtClean="0"/>
              <a:t>99</a:t>
            </a:fld>
            <a:endParaRPr lang="en-US"/>
          </a:p>
        </p:txBody>
      </p:sp>
    </p:spTree>
    <p:extLst>
      <p:ext uri="{BB962C8B-B14F-4D97-AF65-F5344CB8AC3E}">
        <p14:creationId xmlns:p14="http://schemas.microsoft.com/office/powerpoint/2010/main" val="36368920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7317</TotalTime>
  <Words>5773</Words>
  <Application>Microsoft Macintosh PowerPoint</Application>
  <PresentationFormat>On-screen Show (4:3)</PresentationFormat>
  <Paragraphs>1251</Paragraphs>
  <Slides>102</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04" baseType="lpstr">
      <vt:lpstr>Office Theme</vt:lpstr>
      <vt:lpstr>Worksheet</vt:lpstr>
      <vt:lpstr>Even More on Hypothesis Testing</vt:lpstr>
      <vt:lpstr>Class Project: Only for Grads</vt:lpstr>
      <vt:lpstr>Type two Error: One-sided vs. Two-sided</vt:lpstr>
      <vt:lpstr>For two-sided, note that you need the area in between the two black lines:  Note that 69% of the area under the red curve falls within the “do not reject the null” region.</vt:lpstr>
      <vt:lpstr>One-sided vs. two-sided tests</vt:lpstr>
      <vt:lpstr>One-sided test</vt:lpstr>
      <vt:lpstr>One-sided test</vt:lpstr>
      <vt:lpstr>One-sided test</vt:lpstr>
      <vt:lpstr>Same data:  Two-sided test</vt:lpstr>
      <vt:lpstr>Same data:  Two-sided test</vt:lpstr>
      <vt:lpstr>PowerPoint Presentation</vt:lpstr>
      <vt:lpstr>PowerPoint Presentation</vt:lpstr>
      <vt:lpstr>PowerPoint Presentation</vt:lpstr>
      <vt:lpstr>PowerPoint Presentation</vt:lpstr>
      <vt:lpstr>6.32 is larger than 1.833. Do we reject the null?</vt:lpstr>
      <vt:lpstr>Python code for t-statistic</vt:lpstr>
      <vt:lpstr>PowerPoint Presentation</vt:lpstr>
      <vt:lpstr>PowerPoint Presentation</vt:lpstr>
      <vt:lpstr>This is the one I want for my  snow-pole test for 2016 with 2 guesses!</vt:lpstr>
      <vt:lpstr>PowerPoint Presentation</vt:lpstr>
      <vt:lpstr>0.5 is not larger than 1.7. Do not reject the null.</vt:lpstr>
      <vt:lpstr>PowerPoint Presentation</vt:lpstr>
      <vt:lpstr>Does the central limit theorem apply to the standard Deviation?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should you choose a parametric test vs. a non-parametric test?</vt:lpstr>
      <vt:lpstr>When should you choose a parametric test vs. a non-parametric test?</vt:lpstr>
      <vt:lpstr>What’s the penalty for picking the wrong test (other than having reviewers and stats experts look down on you)?</vt:lpstr>
      <vt:lpstr>PowerPoint Presentation</vt:lpstr>
      <vt:lpstr>PowerPoint Presentation</vt:lpstr>
      <vt:lpstr>PowerPoint Presentation</vt:lpstr>
      <vt:lpstr>PowerPoint Presentation</vt:lpstr>
      <vt:lpstr>PowerPoint Presentation</vt:lpstr>
      <vt:lpstr>PowerPoint Presentation</vt:lpstr>
      <vt:lpstr>MonteCarlo Simulation</vt:lpstr>
      <vt:lpstr>PowerPoint Presentation</vt:lpstr>
      <vt:lpstr>PowerPoint Presentation</vt:lpstr>
      <vt:lpstr>The above is everything you need for homework 2.  Please see the Week 2 labs for further examples and code.</vt:lpstr>
      <vt:lpstr>ANOVA, Correlation, Linear Regression, Quantile Regression</vt:lpstr>
      <vt:lpstr>Analysis of Variance (ANOVA) (like what we just did but for more than two different samples)</vt:lpstr>
      <vt:lpstr>ANOVA (conceptually)</vt:lpstr>
      <vt:lpstr>PowerPoint Presentation</vt:lpstr>
      <vt:lpstr>PowerPoint Presentation</vt:lpstr>
      <vt:lpstr>PowerPoint Presentation</vt:lpstr>
      <vt:lpstr>We think plants will grow to different heights with different fertilizer treatment.</vt:lpstr>
      <vt:lpstr>Null Hypothesis:  All groups have the same central value (mean).</vt:lpstr>
      <vt:lpstr>How much variability is due to the different groups vs. something else (error/within group variability)</vt:lpstr>
      <vt:lpstr>Key Assumptions for ANOVA</vt:lpstr>
      <vt:lpstr>Data from 3 Fertilizer Treatments (also in lab)</vt:lpstr>
      <vt:lpstr>Data from 3 Fertilizer Treatments (also in lab)</vt:lpstr>
      <vt:lpstr>Data from 3 Fertilizer Treatments (also in lab)</vt:lpstr>
      <vt:lpstr>Data from 3 Fertilizer Treatments (also in lab)</vt:lpstr>
      <vt:lpstr>Data from 3 Fertilizer Treatments (also in lab)</vt:lpstr>
      <vt:lpstr>Data from 3 Fertilizer Treatments (also in lab)</vt:lpstr>
      <vt:lpstr>Data from 3 Fertilizer Treatments (also in lab)</vt:lpstr>
      <vt:lpstr>Look F up with a table or a software program.  If it’s p value is less than your rejection value, you reject the null.</vt:lpstr>
      <vt:lpstr>PowerPoint Presentation</vt:lpstr>
      <vt:lpstr>If you reject the null, how do you know which sample (or samples) differ(s) from the rest?</vt:lpstr>
      <vt:lpstr>See Ch 7 H&amp;H for Non-parametric</vt:lpstr>
      <vt:lpstr>PowerPoint Presentation</vt:lpstr>
      <vt:lpstr>PowerPoint Presentation</vt:lpstr>
      <vt:lpstr>PowerPoint Presentation</vt:lpstr>
      <vt:lpstr>PowerPoint Presentation</vt:lpstr>
      <vt:lpstr>PowerPoint Presentation</vt:lpstr>
      <vt:lpstr>PowerPoint Presentation</vt:lpstr>
      <vt:lpstr>Example: How much of change in snow water equivalent is explained by changes in precipitation vs. temperature?</vt:lpstr>
      <vt:lpstr>PowerPoint Presentation</vt:lpstr>
      <vt:lpstr>PowerPoint Presentation</vt:lpstr>
      <vt:lpstr>PowerPoint Presentation</vt:lpstr>
      <vt:lpstr>Why this test statistic?</vt:lpstr>
      <vt:lpstr>PowerPoint Presentation</vt:lpstr>
      <vt:lpstr>Why this formula?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Downscaling Method</vt:lpstr>
      <vt:lpstr>PowerPoint Presentation</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Models IV</dc:title>
  <dc:creator>Jessica Lundquist</dc:creator>
  <cp:lastModifiedBy>Jessica Lundquist</cp:lastModifiedBy>
  <cp:revision>178</cp:revision>
  <dcterms:created xsi:type="dcterms:W3CDTF">2014-10-07T18:34:12Z</dcterms:created>
  <dcterms:modified xsi:type="dcterms:W3CDTF">2019-10-08T16:37:23Z</dcterms:modified>
</cp:coreProperties>
</file>